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Poppins"/>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178DEE-A049-4D0D-9D07-6C8ECF539561}">
  <a:tblStyle styleId="{8C178DEE-A049-4D0D-9D07-6C8ECF5395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20" Type="http://schemas.openxmlformats.org/officeDocument/2006/relationships/slide" Target="slides/slide14.xml"/><Relationship Id="rId42" Type="http://schemas.openxmlformats.org/officeDocument/2006/relationships/font" Target="fonts/OpenSans-regular.fntdata"/><Relationship Id="rId41" Type="http://schemas.openxmlformats.org/officeDocument/2006/relationships/font" Target="fonts/Poppins-boldItalic.fntdata"/><Relationship Id="rId22" Type="http://schemas.openxmlformats.org/officeDocument/2006/relationships/slide" Target="slides/slide16.xml"/><Relationship Id="rId44" Type="http://schemas.openxmlformats.org/officeDocument/2006/relationships/font" Target="fonts/OpenSans-italic.fntdata"/><Relationship Id="rId21" Type="http://schemas.openxmlformats.org/officeDocument/2006/relationships/slide" Target="slides/slide15.xml"/><Relationship Id="rId43"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Poppins-bold.fntdata"/><Relationship Id="rId16" Type="http://schemas.openxmlformats.org/officeDocument/2006/relationships/slide" Target="slides/slide10.xml"/><Relationship Id="rId38" Type="http://schemas.openxmlformats.org/officeDocument/2006/relationships/font" Target="fonts/Poppi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800cf56f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800cf56f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800cf56f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800cf56f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800cf56f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800cf56f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7fa228df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7fa228df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7fa228df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7fa228df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7fa228df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7fa228df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3c8388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83c8388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7fa228dfb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7fa228dfb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7fa228dfb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7fa228dfb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800cf56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800cf56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7c1521d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7c1521d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800cf56f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800cf56f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800cf56f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800cf56f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69f9e6a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69f9e6a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800cf56f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800cf56f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800cf56f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800cf56f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7fa228df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7fa228df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7fa228d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7fa228d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7fa228d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7fa228d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7fa228df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7fa228df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7fa228df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7fa228df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7c1521d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7c1521d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7fa228d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7fa228df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7fa228df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7fa228df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00cf56f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00cf56f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7fa228df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7fa228df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800cf56f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800cf56f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00cf56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800cf56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800cf56f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800cf56f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800cf56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800cf56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11" Type="http://schemas.openxmlformats.org/officeDocument/2006/relationships/image" Target="../media/image30.png"/><Relationship Id="rId10" Type="http://schemas.openxmlformats.org/officeDocument/2006/relationships/image" Target="../media/image22.png"/><Relationship Id="rId9" Type="http://schemas.openxmlformats.org/officeDocument/2006/relationships/image" Target="../media/image2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21.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jpg"/><Relationship Id="rId4" Type="http://schemas.openxmlformats.org/officeDocument/2006/relationships/image" Target="../media/image38.jpg"/><Relationship Id="rId9" Type="http://schemas.openxmlformats.org/officeDocument/2006/relationships/image" Target="../media/image36.jpg"/><Relationship Id="rId5" Type="http://schemas.openxmlformats.org/officeDocument/2006/relationships/image" Target="../media/image48.jpg"/><Relationship Id="rId6" Type="http://schemas.openxmlformats.org/officeDocument/2006/relationships/image" Target="../media/image46.jpg"/><Relationship Id="rId7" Type="http://schemas.openxmlformats.org/officeDocument/2006/relationships/image" Target="../media/image43.jpg"/><Relationship Id="rId8"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6.png"/><Relationship Id="rId4" Type="http://schemas.openxmlformats.org/officeDocument/2006/relationships/image" Target="../media/image10.jpg"/><Relationship Id="rId5" Type="http://schemas.openxmlformats.org/officeDocument/2006/relationships/image" Target="../media/image2.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0" r="9869" t="0"/>
          <a:stretch/>
        </p:blipFill>
        <p:spPr>
          <a:xfrm>
            <a:off x="2438400" y="0"/>
            <a:ext cx="6181023" cy="5157224"/>
          </a:xfrm>
          <a:prstGeom prst="rect">
            <a:avLst/>
          </a:prstGeom>
          <a:noFill/>
          <a:ln>
            <a:noFill/>
          </a:ln>
        </p:spPr>
      </p:pic>
      <p:sp>
        <p:nvSpPr>
          <p:cNvPr id="55" name="Google Shape;55;p13"/>
          <p:cNvSpPr txBox="1"/>
          <p:nvPr>
            <p:ph type="ctrTitle"/>
          </p:nvPr>
        </p:nvSpPr>
        <p:spPr>
          <a:xfrm>
            <a:off x="1734250" y="571150"/>
            <a:ext cx="2455200" cy="9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grove</a:t>
            </a:r>
            <a:endParaRPr>
              <a:solidFill>
                <a:srgbClr val="00463C"/>
              </a:solidFill>
              <a:latin typeface="Poppins"/>
              <a:ea typeface="Poppins"/>
              <a:cs typeface="Poppins"/>
              <a:sym typeface="Poppins"/>
            </a:endParaRPr>
          </a:p>
        </p:txBody>
      </p:sp>
      <p:sp>
        <p:nvSpPr>
          <p:cNvPr id="56" name="Google Shape;56;p13"/>
          <p:cNvSpPr txBox="1"/>
          <p:nvPr>
            <p:ph idx="1" type="subTitle"/>
          </p:nvPr>
        </p:nvSpPr>
        <p:spPr>
          <a:xfrm>
            <a:off x="697350" y="1597850"/>
            <a:ext cx="29400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Midway Milestone Presentation</a:t>
            </a:r>
            <a:endParaRPr sz="1800">
              <a:solidFill>
                <a:schemeClr val="dk1"/>
              </a:solidFill>
              <a:latin typeface="Open Sans"/>
              <a:ea typeface="Open Sans"/>
              <a:cs typeface="Open Sans"/>
              <a:sym typeface="Open Sans"/>
            </a:endParaRPr>
          </a:p>
        </p:txBody>
      </p:sp>
      <p:pic>
        <p:nvPicPr>
          <p:cNvPr id="57" name="Google Shape;57;p13"/>
          <p:cNvPicPr preferRelativeResize="0"/>
          <p:nvPr/>
        </p:nvPicPr>
        <p:blipFill rotWithShape="1">
          <a:blip r:embed="rId4">
            <a:alphaModFix/>
          </a:blip>
          <a:srcRect b="0" l="27362" r="22494" t="37546"/>
          <a:stretch/>
        </p:blipFill>
        <p:spPr>
          <a:xfrm>
            <a:off x="761100" y="490550"/>
            <a:ext cx="831400" cy="103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8CBA7A"/>
                </a:solidFill>
                <a:latin typeface="Poppins"/>
                <a:ea typeface="Poppins"/>
                <a:cs typeface="Poppins"/>
                <a:sym typeface="Poppins"/>
              </a:rPr>
              <a:t>plant an activity</a:t>
            </a:r>
            <a:r>
              <a:rPr lang="en" sz="2700">
                <a:solidFill>
                  <a:srgbClr val="8CBA7A"/>
                </a:solidFill>
                <a:latin typeface="Poppins"/>
                <a:ea typeface="Poppins"/>
                <a:cs typeface="Poppins"/>
                <a:sym typeface="Poppins"/>
              </a:rPr>
              <a:t> </a:t>
            </a:r>
            <a:r>
              <a:rPr lang="en" sz="2700">
                <a:solidFill>
                  <a:srgbClr val="00463C"/>
                </a:solidFill>
                <a:latin typeface="Poppins"/>
                <a:ea typeface="Poppins"/>
                <a:cs typeface="Poppins"/>
                <a:sym typeface="Poppins"/>
              </a:rPr>
              <a:t>design changes: severity 3 &amp; 4</a:t>
            </a:r>
            <a:endParaRPr sz="2700">
              <a:solidFill>
                <a:srgbClr val="00463C"/>
              </a:solidFill>
              <a:latin typeface="Poppins"/>
              <a:ea typeface="Poppins"/>
              <a:cs typeface="Poppins"/>
              <a:sym typeface="Poppins"/>
            </a:endParaRPr>
          </a:p>
        </p:txBody>
      </p:sp>
      <p:sp>
        <p:nvSpPr>
          <p:cNvPr id="163" name="Google Shape;163;p22"/>
          <p:cNvSpPr txBox="1"/>
          <p:nvPr>
            <p:ph idx="1" type="body"/>
          </p:nvPr>
        </p:nvSpPr>
        <p:spPr>
          <a:xfrm>
            <a:off x="403350" y="3360275"/>
            <a:ext cx="38670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Poppins"/>
                <a:ea typeface="Poppins"/>
                <a:cs typeface="Poppins"/>
                <a:sym typeface="Poppins"/>
              </a:rPr>
              <a:t>violations</a:t>
            </a:r>
            <a:endParaRPr sz="1600">
              <a:solidFill>
                <a:srgbClr val="990000"/>
              </a:solidFill>
              <a:latin typeface="Poppins"/>
              <a:ea typeface="Poppins"/>
              <a:cs typeface="Poppins"/>
              <a:sym typeface="Poppi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No options for field inputs so user is unaware how specific they should be</a:t>
            </a:r>
            <a:endParaRPr sz="1100">
              <a:solidFill>
                <a:schemeClr val="dk1"/>
              </a:solidFill>
              <a:latin typeface="Open Sans"/>
              <a:ea typeface="Open Sans"/>
              <a:cs typeface="Open Sans"/>
              <a:sym typeface="Open Sa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Input fields are not in the same place, inconsistent as users go through process</a:t>
            </a:r>
            <a:endParaRPr sz="1100">
              <a:solidFill>
                <a:schemeClr val="dk1"/>
              </a:solidFill>
              <a:latin typeface="Open Sans"/>
              <a:ea typeface="Open Sans"/>
              <a:cs typeface="Open Sans"/>
              <a:sym typeface="Open Sa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Users cannot edit an activity they’ve planted</a:t>
            </a:r>
            <a:endParaRPr sz="1100">
              <a:solidFill>
                <a:schemeClr val="dk1"/>
              </a:solidFill>
              <a:latin typeface="Open Sans"/>
              <a:ea typeface="Open Sans"/>
              <a:cs typeface="Open Sans"/>
              <a:sym typeface="Open Sans"/>
            </a:endParaRPr>
          </a:p>
          <a:p>
            <a:pPr indent="0" lvl="0" marL="0" rtl="0" algn="l">
              <a:lnSpc>
                <a:spcPct val="115000"/>
              </a:lnSpc>
              <a:spcBef>
                <a:spcPts val="3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300"/>
              </a:spcBef>
              <a:spcAft>
                <a:spcPts val="300"/>
              </a:spcAft>
              <a:buNone/>
            </a:pPr>
            <a:r>
              <a:t/>
            </a:r>
            <a:endParaRPr sz="1200">
              <a:solidFill>
                <a:schemeClr val="dk1"/>
              </a:solidFill>
              <a:latin typeface="Open Sans"/>
              <a:ea typeface="Open Sans"/>
              <a:cs typeface="Open Sans"/>
              <a:sym typeface="Open Sans"/>
            </a:endParaRPr>
          </a:p>
        </p:txBody>
      </p:sp>
      <p:pic>
        <p:nvPicPr>
          <p:cNvPr id="164" name="Google Shape;164;p22"/>
          <p:cNvPicPr preferRelativeResize="0"/>
          <p:nvPr/>
        </p:nvPicPr>
        <p:blipFill>
          <a:blip r:embed="rId3">
            <a:alphaModFix/>
          </a:blip>
          <a:stretch>
            <a:fillRect/>
          </a:stretch>
        </p:blipFill>
        <p:spPr>
          <a:xfrm>
            <a:off x="311700" y="1368350"/>
            <a:ext cx="888900" cy="1641300"/>
          </a:xfrm>
          <a:prstGeom prst="roundRect">
            <a:avLst>
              <a:gd fmla="val 16667" name="adj"/>
            </a:avLst>
          </a:prstGeom>
          <a:noFill/>
          <a:ln>
            <a:noFill/>
          </a:ln>
        </p:spPr>
      </p:pic>
      <p:pic>
        <p:nvPicPr>
          <p:cNvPr id="165" name="Google Shape;165;p22"/>
          <p:cNvPicPr preferRelativeResize="0"/>
          <p:nvPr/>
        </p:nvPicPr>
        <p:blipFill>
          <a:blip r:embed="rId4">
            <a:alphaModFix/>
          </a:blip>
          <a:stretch>
            <a:fillRect/>
          </a:stretch>
        </p:blipFill>
        <p:spPr>
          <a:xfrm>
            <a:off x="1185458" y="1368350"/>
            <a:ext cx="897900" cy="1641300"/>
          </a:xfrm>
          <a:prstGeom prst="roundRect">
            <a:avLst>
              <a:gd fmla="val 16667" name="adj"/>
            </a:avLst>
          </a:prstGeom>
          <a:noFill/>
          <a:ln>
            <a:noFill/>
          </a:ln>
        </p:spPr>
      </p:pic>
      <p:pic>
        <p:nvPicPr>
          <p:cNvPr id="166" name="Google Shape;166;p22"/>
          <p:cNvPicPr preferRelativeResize="0"/>
          <p:nvPr/>
        </p:nvPicPr>
        <p:blipFill>
          <a:blip r:embed="rId5">
            <a:alphaModFix/>
          </a:blip>
          <a:stretch>
            <a:fillRect/>
          </a:stretch>
        </p:blipFill>
        <p:spPr>
          <a:xfrm>
            <a:off x="2068018" y="1368350"/>
            <a:ext cx="906600" cy="1641300"/>
          </a:xfrm>
          <a:prstGeom prst="roundRect">
            <a:avLst>
              <a:gd fmla="val 16667" name="adj"/>
            </a:avLst>
          </a:prstGeom>
          <a:noFill/>
          <a:ln>
            <a:noFill/>
          </a:ln>
        </p:spPr>
      </p:pic>
      <p:pic>
        <p:nvPicPr>
          <p:cNvPr id="167" name="Google Shape;167;p22"/>
          <p:cNvPicPr preferRelativeResize="0"/>
          <p:nvPr/>
        </p:nvPicPr>
        <p:blipFill>
          <a:blip r:embed="rId6">
            <a:alphaModFix/>
          </a:blip>
          <a:stretch>
            <a:fillRect/>
          </a:stretch>
        </p:blipFill>
        <p:spPr>
          <a:xfrm>
            <a:off x="2959380" y="1368350"/>
            <a:ext cx="897900" cy="1641300"/>
          </a:xfrm>
          <a:prstGeom prst="roundRect">
            <a:avLst>
              <a:gd fmla="val 16667" name="adj"/>
            </a:avLst>
          </a:prstGeom>
          <a:noFill/>
          <a:ln>
            <a:noFill/>
          </a:ln>
        </p:spPr>
      </p:pic>
      <p:sp>
        <p:nvSpPr>
          <p:cNvPr id="168" name="Google Shape;168;p22"/>
          <p:cNvSpPr txBox="1"/>
          <p:nvPr>
            <p:ph idx="1" type="body"/>
          </p:nvPr>
        </p:nvSpPr>
        <p:spPr>
          <a:xfrm>
            <a:off x="4965300" y="3355848"/>
            <a:ext cx="38670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latin typeface="Poppins"/>
                <a:ea typeface="Poppins"/>
                <a:cs typeface="Poppins"/>
                <a:sym typeface="Poppins"/>
              </a:rPr>
              <a:t>fixes</a:t>
            </a:r>
            <a:r>
              <a:rPr baseline="30000" lang="en" sz="1600">
                <a:solidFill>
                  <a:srgbClr val="6AA84F"/>
                </a:solidFill>
                <a:latin typeface="Poppins"/>
                <a:ea typeface="Poppins"/>
                <a:cs typeface="Poppins"/>
                <a:sym typeface="Poppins"/>
              </a:rPr>
              <a:t>1</a:t>
            </a:r>
            <a:endParaRPr baseline="30000" sz="1600">
              <a:solidFill>
                <a:srgbClr val="6AA84F"/>
              </a:solidFill>
              <a:latin typeface="Poppins"/>
              <a:ea typeface="Poppins"/>
              <a:cs typeface="Poppins"/>
              <a:sym typeface="Poppi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Provide options for activity, location, time/duration fields</a:t>
            </a:r>
            <a:endParaRPr sz="1100">
              <a:solidFill>
                <a:schemeClr val="dk1"/>
              </a:solidFill>
              <a:latin typeface="Open Sans"/>
              <a:ea typeface="Open Sans"/>
              <a:cs typeface="Open Sans"/>
              <a:sym typeface="Open Sa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P</a:t>
            </a:r>
            <a:r>
              <a:rPr lang="en" sz="1100">
                <a:solidFill>
                  <a:schemeClr val="dk1"/>
                </a:solidFill>
                <a:latin typeface="Open Sans"/>
                <a:ea typeface="Open Sans"/>
                <a:cs typeface="Open Sans"/>
                <a:sym typeface="Open Sans"/>
              </a:rPr>
              <a:t>ut all input fields in the same general area</a:t>
            </a:r>
            <a:endParaRPr sz="1100">
              <a:solidFill>
                <a:schemeClr val="dk1"/>
              </a:solidFill>
              <a:latin typeface="Open Sans"/>
              <a:ea typeface="Open Sans"/>
              <a:cs typeface="Open Sans"/>
              <a:sym typeface="Open Sans"/>
            </a:endParaRPr>
          </a:p>
          <a:p>
            <a:pPr indent="-298450" lvl="0" marL="457200" rtl="0" algn="l">
              <a:spcBef>
                <a:spcPts val="300"/>
              </a:spcBef>
              <a:spcAft>
                <a:spcPts val="0"/>
              </a:spcAft>
              <a:buClr>
                <a:schemeClr val="dk1"/>
              </a:buClr>
              <a:buSzPts val="1100"/>
              <a:buFont typeface="Open Sans"/>
              <a:buAutoNum type="arabicPeriod"/>
            </a:pPr>
            <a:r>
              <a:rPr lang="en" sz="1100">
                <a:solidFill>
                  <a:schemeClr val="dk1"/>
                </a:solidFill>
                <a:latin typeface="Open Sans"/>
                <a:ea typeface="Open Sans"/>
                <a:cs typeface="Open Sans"/>
                <a:sym typeface="Open Sans"/>
              </a:rPr>
              <a:t>Implement edit functionality on planted hangouts screen</a:t>
            </a:r>
            <a:endParaRPr sz="1100">
              <a:solidFill>
                <a:schemeClr val="dk1"/>
              </a:solidFill>
              <a:latin typeface="Open Sans"/>
              <a:ea typeface="Open Sans"/>
              <a:cs typeface="Open Sans"/>
              <a:sym typeface="Open Sans"/>
            </a:endParaRPr>
          </a:p>
          <a:p>
            <a:pPr indent="0" lvl="0" marL="0" rtl="0" algn="l">
              <a:lnSpc>
                <a:spcPct val="115000"/>
              </a:lnSpc>
              <a:spcBef>
                <a:spcPts val="3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300"/>
              </a:spcBef>
              <a:spcAft>
                <a:spcPts val="300"/>
              </a:spcAft>
              <a:buNone/>
            </a:pPr>
            <a:r>
              <a:t/>
            </a:r>
            <a:endParaRPr sz="1200">
              <a:solidFill>
                <a:schemeClr val="dk1"/>
              </a:solidFill>
              <a:latin typeface="Open Sans"/>
              <a:ea typeface="Open Sans"/>
              <a:cs typeface="Open Sans"/>
              <a:sym typeface="Open Sans"/>
            </a:endParaRPr>
          </a:p>
        </p:txBody>
      </p:sp>
      <p:sp>
        <p:nvSpPr>
          <p:cNvPr id="169" name="Google Shape;169;p22"/>
          <p:cNvSpPr txBox="1"/>
          <p:nvPr>
            <p:ph idx="1" type="body"/>
          </p:nvPr>
        </p:nvSpPr>
        <p:spPr>
          <a:xfrm>
            <a:off x="83175" y="4796700"/>
            <a:ext cx="8520600" cy="346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solidFill>
                  <a:schemeClr val="dk1"/>
                </a:solidFill>
                <a:latin typeface="Open Sans"/>
                <a:ea typeface="Open Sans"/>
                <a:cs typeface="Open Sans"/>
                <a:sym typeface="Open Sans"/>
              </a:rPr>
              <a:t>1. Additional changes in revised design are minor changes detailed in appendix</a:t>
            </a:r>
            <a:endParaRPr sz="900">
              <a:solidFill>
                <a:schemeClr val="dk1"/>
              </a:solidFill>
              <a:latin typeface="Open Sans"/>
              <a:ea typeface="Open Sans"/>
              <a:cs typeface="Open Sans"/>
              <a:sym typeface="Open Sans"/>
            </a:endParaRPr>
          </a:p>
        </p:txBody>
      </p:sp>
      <p:sp>
        <p:nvSpPr>
          <p:cNvPr id="170" name="Google Shape;170;p22"/>
          <p:cNvSpPr/>
          <p:nvPr/>
        </p:nvSpPr>
        <p:spPr>
          <a:xfrm>
            <a:off x="4022346" y="2171688"/>
            <a:ext cx="330600" cy="2067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2"/>
          <p:cNvPicPr preferRelativeResize="0"/>
          <p:nvPr/>
        </p:nvPicPr>
        <p:blipFill rotWithShape="1">
          <a:blip r:embed="rId7">
            <a:alphaModFix/>
          </a:blip>
          <a:srcRect b="0" l="13587" r="11008" t="0"/>
          <a:stretch/>
        </p:blipFill>
        <p:spPr>
          <a:xfrm>
            <a:off x="4504700" y="1246532"/>
            <a:ext cx="914400" cy="1828799"/>
          </a:xfrm>
          <a:prstGeom prst="rect">
            <a:avLst/>
          </a:prstGeom>
          <a:noFill/>
          <a:ln>
            <a:noFill/>
          </a:ln>
        </p:spPr>
      </p:pic>
      <p:pic>
        <p:nvPicPr>
          <p:cNvPr id="172" name="Google Shape;172;p22"/>
          <p:cNvPicPr preferRelativeResize="0"/>
          <p:nvPr/>
        </p:nvPicPr>
        <p:blipFill rotWithShape="1">
          <a:blip r:embed="rId8">
            <a:alphaModFix/>
          </a:blip>
          <a:srcRect b="4924" l="25402" r="23496" t="0"/>
          <a:stretch/>
        </p:blipFill>
        <p:spPr>
          <a:xfrm>
            <a:off x="5299477" y="1246532"/>
            <a:ext cx="1031407" cy="1828799"/>
          </a:xfrm>
          <a:prstGeom prst="rect">
            <a:avLst/>
          </a:prstGeom>
          <a:noFill/>
          <a:ln>
            <a:noFill/>
          </a:ln>
        </p:spPr>
      </p:pic>
      <p:pic>
        <p:nvPicPr>
          <p:cNvPr id="173" name="Google Shape;173;p22"/>
          <p:cNvPicPr preferRelativeResize="0"/>
          <p:nvPr/>
        </p:nvPicPr>
        <p:blipFill rotWithShape="1">
          <a:blip r:embed="rId9">
            <a:alphaModFix/>
          </a:blip>
          <a:srcRect b="2605" l="29246" r="30541" t="3682"/>
          <a:stretch/>
        </p:blipFill>
        <p:spPr>
          <a:xfrm>
            <a:off x="6159862" y="1292244"/>
            <a:ext cx="965990" cy="1764793"/>
          </a:xfrm>
          <a:prstGeom prst="rect">
            <a:avLst/>
          </a:prstGeom>
          <a:noFill/>
          <a:ln>
            <a:noFill/>
          </a:ln>
        </p:spPr>
      </p:pic>
      <p:pic>
        <p:nvPicPr>
          <p:cNvPr id="174" name="Google Shape;174;p22"/>
          <p:cNvPicPr preferRelativeResize="0"/>
          <p:nvPr/>
        </p:nvPicPr>
        <p:blipFill rotWithShape="1">
          <a:blip r:embed="rId10">
            <a:alphaModFix/>
          </a:blip>
          <a:srcRect b="6682" l="35326" r="26191" t="5040"/>
          <a:stretch/>
        </p:blipFill>
        <p:spPr>
          <a:xfrm>
            <a:off x="6993354" y="1260244"/>
            <a:ext cx="995493" cy="1801368"/>
          </a:xfrm>
          <a:prstGeom prst="rect">
            <a:avLst/>
          </a:prstGeom>
          <a:noFill/>
          <a:ln>
            <a:noFill/>
          </a:ln>
        </p:spPr>
      </p:pic>
      <p:pic>
        <p:nvPicPr>
          <p:cNvPr id="175" name="Google Shape;175;p22"/>
          <p:cNvPicPr preferRelativeResize="0"/>
          <p:nvPr/>
        </p:nvPicPr>
        <p:blipFill rotWithShape="1">
          <a:blip r:embed="rId11">
            <a:alphaModFix/>
          </a:blip>
          <a:srcRect b="5823" l="35089" r="28225" t="3034"/>
          <a:stretch/>
        </p:blipFill>
        <p:spPr>
          <a:xfrm>
            <a:off x="7830700" y="1295256"/>
            <a:ext cx="994773" cy="17830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progress towards usability goals</a:t>
            </a:r>
            <a:endParaRPr>
              <a:solidFill>
                <a:srgbClr val="00463C"/>
              </a:solidFill>
              <a:latin typeface="Poppins"/>
              <a:ea typeface="Poppins"/>
              <a:cs typeface="Poppins"/>
              <a:sym typeface="Poppins"/>
            </a:endParaRPr>
          </a:p>
        </p:txBody>
      </p:sp>
      <p:sp>
        <p:nvSpPr>
          <p:cNvPr id="181" name="Google Shape;181;p23"/>
          <p:cNvSpPr/>
          <p:nvPr/>
        </p:nvSpPr>
        <p:spPr>
          <a:xfrm>
            <a:off x="206400" y="1924675"/>
            <a:ext cx="1766700" cy="860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Key metric: Able to complete tasks with minimal error rate. </a:t>
            </a:r>
            <a:endParaRPr sz="1100">
              <a:solidFill>
                <a:schemeClr val="dk1"/>
              </a:solidFill>
              <a:latin typeface="Open Sans"/>
              <a:ea typeface="Open Sans"/>
              <a:cs typeface="Open Sans"/>
              <a:sym typeface="Open Sans"/>
            </a:endParaRPr>
          </a:p>
        </p:txBody>
      </p:sp>
      <p:sp>
        <p:nvSpPr>
          <p:cNvPr id="182" name="Google Shape;182;p23"/>
          <p:cNvSpPr/>
          <p:nvPr/>
        </p:nvSpPr>
        <p:spPr>
          <a:xfrm>
            <a:off x="4779175" y="1924785"/>
            <a:ext cx="1766700" cy="860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latin typeface="Open Sans"/>
              <a:ea typeface="Open Sans"/>
              <a:cs typeface="Open Sans"/>
              <a:sym typeface="Open Sans"/>
            </a:endParaRPr>
          </a:p>
          <a:p>
            <a:pPr indent="0" lvl="0" marL="0" rtl="0" algn="ctr">
              <a:spcBef>
                <a:spcPts val="0"/>
              </a:spcBef>
              <a:spcAft>
                <a:spcPts val="0"/>
              </a:spcAft>
              <a:buNone/>
            </a:pPr>
            <a:r>
              <a:rPr lang="en" sz="1100">
                <a:solidFill>
                  <a:schemeClr val="dk1"/>
                </a:solidFill>
                <a:latin typeface="Open Sans"/>
                <a:ea typeface="Open Sans"/>
                <a:cs typeface="Open Sans"/>
                <a:sym typeface="Open Sans"/>
              </a:rPr>
              <a:t>Key metric: faster task completion over time.</a:t>
            </a:r>
            <a:endParaRPr sz="1100">
              <a:latin typeface="Open Sans"/>
              <a:ea typeface="Open Sans"/>
              <a:cs typeface="Open Sans"/>
              <a:sym typeface="Open Sans"/>
            </a:endParaRPr>
          </a:p>
        </p:txBody>
      </p:sp>
      <p:sp>
        <p:nvSpPr>
          <p:cNvPr id="183" name="Google Shape;183;p23"/>
          <p:cNvSpPr/>
          <p:nvPr/>
        </p:nvSpPr>
        <p:spPr>
          <a:xfrm>
            <a:off x="2492787" y="1924785"/>
            <a:ext cx="1766700" cy="860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1100">
                <a:solidFill>
                  <a:schemeClr val="dk1"/>
                </a:solidFill>
                <a:latin typeface="Open Sans"/>
                <a:ea typeface="Open Sans"/>
                <a:cs typeface="Open Sans"/>
                <a:sym typeface="Open Sans"/>
              </a:rPr>
              <a:t>Key metric: Able to complete tasks under specified time range.</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100">
              <a:solidFill>
                <a:schemeClr val="dk1"/>
              </a:solidFill>
              <a:latin typeface="Open Sans"/>
              <a:ea typeface="Open Sans"/>
              <a:cs typeface="Open Sans"/>
              <a:sym typeface="Open Sans"/>
            </a:endParaRPr>
          </a:p>
        </p:txBody>
      </p:sp>
      <p:sp>
        <p:nvSpPr>
          <p:cNvPr id="184" name="Google Shape;184;p23"/>
          <p:cNvSpPr/>
          <p:nvPr/>
        </p:nvSpPr>
        <p:spPr>
          <a:xfrm>
            <a:off x="694825" y="1771150"/>
            <a:ext cx="789900" cy="246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robust</a:t>
            </a:r>
            <a:endParaRPr>
              <a:solidFill>
                <a:srgbClr val="00463C"/>
              </a:solidFill>
              <a:latin typeface="Poppins"/>
              <a:ea typeface="Poppins"/>
              <a:cs typeface="Poppins"/>
              <a:sym typeface="Poppins"/>
            </a:endParaRPr>
          </a:p>
        </p:txBody>
      </p:sp>
      <p:sp>
        <p:nvSpPr>
          <p:cNvPr id="185" name="Google Shape;185;p23"/>
          <p:cNvSpPr/>
          <p:nvPr/>
        </p:nvSpPr>
        <p:spPr>
          <a:xfrm>
            <a:off x="2896200" y="1771150"/>
            <a:ext cx="960000" cy="246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efficient</a:t>
            </a:r>
            <a:endParaRPr>
              <a:solidFill>
                <a:srgbClr val="00463C"/>
              </a:solidFill>
              <a:latin typeface="Poppins"/>
              <a:ea typeface="Poppins"/>
              <a:cs typeface="Poppins"/>
              <a:sym typeface="Poppins"/>
            </a:endParaRPr>
          </a:p>
        </p:txBody>
      </p:sp>
      <p:sp>
        <p:nvSpPr>
          <p:cNvPr id="186" name="Google Shape;186;p23"/>
          <p:cNvSpPr/>
          <p:nvPr/>
        </p:nvSpPr>
        <p:spPr>
          <a:xfrm>
            <a:off x="5121000" y="1771150"/>
            <a:ext cx="1083000" cy="246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learnable</a:t>
            </a:r>
            <a:endParaRPr>
              <a:solidFill>
                <a:srgbClr val="00463C"/>
              </a:solidFill>
              <a:latin typeface="Poppins"/>
              <a:ea typeface="Poppins"/>
              <a:cs typeface="Poppins"/>
              <a:sym typeface="Poppins"/>
            </a:endParaRPr>
          </a:p>
        </p:txBody>
      </p:sp>
      <p:sp>
        <p:nvSpPr>
          <p:cNvPr id="187" name="Google Shape;187;p23"/>
          <p:cNvSpPr/>
          <p:nvPr/>
        </p:nvSpPr>
        <p:spPr>
          <a:xfrm>
            <a:off x="4719725" y="2861450"/>
            <a:ext cx="2004300" cy="1136100"/>
          </a:xfrm>
          <a:prstGeom prst="rect">
            <a:avLst/>
          </a:prstGeom>
          <a:solidFill>
            <a:srgbClr val="F4F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Added </a:t>
            </a:r>
            <a:r>
              <a:rPr lang="en" sz="1000">
                <a:solidFill>
                  <a:schemeClr val="dk1"/>
                </a:solidFill>
                <a:latin typeface="Poppins"/>
                <a:ea typeface="Poppins"/>
                <a:cs typeface="Poppins"/>
                <a:sym typeface="Poppins"/>
              </a:rPr>
              <a:t>various</a:t>
            </a:r>
            <a:r>
              <a:rPr lang="en" sz="1000">
                <a:solidFill>
                  <a:schemeClr val="dk1"/>
                </a:solidFill>
                <a:latin typeface="Poppins"/>
                <a:ea typeface="Poppins"/>
                <a:cs typeface="Poppins"/>
                <a:sym typeface="Poppins"/>
              </a:rPr>
              <a:t> info dialog boxes that provide further explanation / context about tasks.</a:t>
            </a:r>
            <a:endParaRPr sz="1000">
              <a:solidFill>
                <a:schemeClr val="dk1"/>
              </a:solidFill>
              <a:latin typeface="Poppins"/>
              <a:ea typeface="Poppins"/>
              <a:cs typeface="Poppins"/>
              <a:sym typeface="Poppins"/>
            </a:endParaRPr>
          </a:p>
        </p:txBody>
      </p:sp>
      <p:cxnSp>
        <p:nvCxnSpPr>
          <p:cNvPr id="188" name="Google Shape;188;p23"/>
          <p:cNvCxnSpPr>
            <a:stCxn id="189" idx="4"/>
            <a:endCxn id="184" idx="0"/>
          </p:cNvCxnSpPr>
          <p:nvPr/>
        </p:nvCxnSpPr>
        <p:spPr>
          <a:xfrm flipH="1">
            <a:off x="1089775" y="1196050"/>
            <a:ext cx="2286300" cy="575100"/>
          </a:xfrm>
          <a:prstGeom prst="bentConnector2">
            <a:avLst/>
          </a:prstGeom>
          <a:noFill/>
          <a:ln cap="flat" cmpd="sng" w="28575">
            <a:solidFill>
              <a:srgbClr val="00463C"/>
            </a:solidFill>
            <a:prstDash val="solid"/>
            <a:round/>
            <a:headEnd len="med" w="med" type="none"/>
            <a:tailEnd len="med" w="med" type="none"/>
          </a:ln>
        </p:spPr>
      </p:cxnSp>
      <p:cxnSp>
        <p:nvCxnSpPr>
          <p:cNvPr id="190" name="Google Shape;190;p23"/>
          <p:cNvCxnSpPr>
            <a:stCxn id="189" idx="4"/>
            <a:endCxn id="185" idx="0"/>
          </p:cNvCxnSpPr>
          <p:nvPr/>
        </p:nvCxnSpPr>
        <p:spPr>
          <a:xfrm flipH="1" rot="-5400000">
            <a:off x="3088350" y="1483300"/>
            <a:ext cx="575100" cy="600"/>
          </a:xfrm>
          <a:prstGeom prst="bentConnector3">
            <a:avLst>
              <a:gd fmla="val 50000" name="adj1"/>
            </a:avLst>
          </a:prstGeom>
          <a:noFill/>
          <a:ln cap="flat" cmpd="sng" w="28575">
            <a:solidFill>
              <a:srgbClr val="00463C"/>
            </a:solidFill>
            <a:prstDash val="solid"/>
            <a:round/>
            <a:headEnd len="med" w="med" type="none"/>
            <a:tailEnd len="med" w="med" type="none"/>
          </a:ln>
        </p:spPr>
      </p:cxnSp>
      <p:cxnSp>
        <p:nvCxnSpPr>
          <p:cNvPr id="191" name="Google Shape;191;p23"/>
          <p:cNvCxnSpPr>
            <a:stCxn id="189" idx="4"/>
            <a:endCxn id="186" idx="0"/>
          </p:cNvCxnSpPr>
          <p:nvPr/>
        </p:nvCxnSpPr>
        <p:spPr>
          <a:xfrm>
            <a:off x="3376200" y="1196050"/>
            <a:ext cx="2286300" cy="575100"/>
          </a:xfrm>
          <a:prstGeom prst="bentConnector2">
            <a:avLst/>
          </a:prstGeom>
          <a:noFill/>
          <a:ln cap="flat" cmpd="sng" w="28575">
            <a:solidFill>
              <a:srgbClr val="00463C"/>
            </a:solidFill>
            <a:prstDash val="solid"/>
            <a:round/>
            <a:headEnd len="med" w="med" type="none"/>
            <a:tailEnd len="med" w="med" type="none"/>
          </a:ln>
        </p:spPr>
      </p:cxnSp>
      <p:sp>
        <p:nvSpPr>
          <p:cNvPr id="192" name="Google Shape;192;p23"/>
          <p:cNvSpPr/>
          <p:nvPr/>
        </p:nvSpPr>
        <p:spPr>
          <a:xfrm>
            <a:off x="7065562" y="1924785"/>
            <a:ext cx="1766700" cy="860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latin typeface="Open Sans"/>
              <a:ea typeface="Open Sans"/>
              <a:cs typeface="Open Sans"/>
              <a:sym typeface="Open Sans"/>
            </a:endParaRPr>
          </a:p>
          <a:p>
            <a:pPr indent="0" lvl="0" marL="0" rtl="0" algn="ctr">
              <a:spcBef>
                <a:spcPts val="0"/>
              </a:spcBef>
              <a:spcAft>
                <a:spcPts val="0"/>
              </a:spcAft>
              <a:buNone/>
            </a:pPr>
            <a:r>
              <a:rPr lang="en" sz="1100">
                <a:solidFill>
                  <a:schemeClr val="dk1"/>
                </a:solidFill>
                <a:latin typeface="Open Sans"/>
                <a:ea typeface="Open Sans"/>
                <a:cs typeface="Open Sans"/>
                <a:sym typeface="Open Sans"/>
              </a:rPr>
              <a:t>Key metric: displaying positive signs of excitement during use.</a:t>
            </a:r>
            <a:endParaRPr sz="1100">
              <a:latin typeface="Open Sans"/>
              <a:ea typeface="Open Sans"/>
              <a:cs typeface="Open Sans"/>
              <a:sym typeface="Open Sans"/>
            </a:endParaRPr>
          </a:p>
        </p:txBody>
      </p:sp>
      <p:cxnSp>
        <p:nvCxnSpPr>
          <p:cNvPr id="193" name="Google Shape;193;p23"/>
          <p:cNvCxnSpPr/>
          <p:nvPr/>
        </p:nvCxnSpPr>
        <p:spPr>
          <a:xfrm>
            <a:off x="5662593" y="1196194"/>
            <a:ext cx="2286300" cy="575100"/>
          </a:xfrm>
          <a:prstGeom prst="bentConnector2">
            <a:avLst/>
          </a:prstGeom>
          <a:noFill/>
          <a:ln cap="flat" cmpd="sng" w="28575">
            <a:solidFill>
              <a:srgbClr val="00463C"/>
            </a:solidFill>
            <a:prstDash val="solid"/>
            <a:round/>
            <a:headEnd len="med" w="med" type="none"/>
            <a:tailEnd len="med" w="med" type="none"/>
          </a:ln>
        </p:spPr>
      </p:cxnSp>
      <p:sp>
        <p:nvSpPr>
          <p:cNvPr id="194" name="Google Shape;194;p23"/>
          <p:cNvSpPr/>
          <p:nvPr/>
        </p:nvSpPr>
        <p:spPr>
          <a:xfrm>
            <a:off x="7468850" y="1771150"/>
            <a:ext cx="960000" cy="246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463C"/>
                </a:solidFill>
                <a:latin typeface="Poppins"/>
                <a:ea typeface="Poppins"/>
                <a:cs typeface="Poppins"/>
                <a:sym typeface="Poppins"/>
              </a:rPr>
              <a:t>pleasing</a:t>
            </a:r>
            <a:endParaRPr sz="1300">
              <a:solidFill>
                <a:srgbClr val="00463C"/>
              </a:solidFill>
              <a:latin typeface="Poppins"/>
              <a:ea typeface="Poppins"/>
              <a:cs typeface="Poppins"/>
              <a:sym typeface="Poppins"/>
            </a:endParaRPr>
          </a:p>
        </p:txBody>
      </p:sp>
      <p:pic>
        <p:nvPicPr>
          <p:cNvPr id="195" name="Google Shape;195;p23"/>
          <p:cNvPicPr preferRelativeResize="0"/>
          <p:nvPr/>
        </p:nvPicPr>
        <p:blipFill>
          <a:blip r:embed="rId3">
            <a:alphaModFix/>
          </a:blip>
          <a:stretch>
            <a:fillRect/>
          </a:stretch>
        </p:blipFill>
        <p:spPr>
          <a:xfrm>
            <a:off x="4678560" y="4073525"/>
            <a:ext cx="2205525" cy="246300"/>
          </a:xfrm>
          <a:prstGeom prst="rect">
            <a:avLst/>
          </a:prstGeom>
          <a:noFill/>
          <a:ln>
            <a:noFill/>
          </a:ln>
        </p:spPr>
      </p:pic>
      <p:sp>
        <p:nvSpPr>
          <p:cNvPr id="196" name="Google Shape;196;p23"/>
          <p:cNvSpPr/>
          <p:nvPr/>
        </p:nvSpPr>
        <p:spPr>
          <a:xfrm>
            <a:off x="6946700" y="2861450"/>
            <a:ext cx="2205600" cy="1671900"/>
          </a:xfrm>
          <a:prstGeom prst="rect">
            <a:avLst/>
          </a:prstGeom>
          <a:solidFill>
            <a:srgbClr val="F4F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Made subtasks more interactive/visual (e.g. selecting schedule on a grid </a:t>
            </a:r>
            <a:r>
              <a:rPr lang="en" sz="1000">
                <a:solidFill>
                  <a:schemeClr val="dk1"/>
                </a:solidFill>
                <a:latin typeface="Poppins"/>
                <a:ea typeface="Poppins"/>
                <a:cs typeface="Poppins"/>
                <a:sym typeface="Poppins"/>
              </a:rPr>
              <a:t>instead</a:t>
            </a:r>
            <a:r>
              <a:rPr lang="en" sz="1000">
                <a:solidFill>
                  <a:schemeClr val="dk1"/>
                </a:solidFill>
                <a:latin typeface="Poppins"/>
                <a:ea typeface="Poppins"/>
                <a:cs typeface="Poppins"/>
                <a:sym typeface="Poppins"/>
              </a:rPr>
              <a:t> of </a:t>
            </a:r>
            <a:r>
              <a:rPr lang="en" sz="1000">
                <a:solidFill>
                  <a:schemeClr val="dk1"/>
                </a:solidFill>
                <a:latin typeface="Poppins"/>
                <a:ea typeface="Poppins"/>
                <a:cs typeface="Poppins"/>
                <a:sym typeface="Poppins"/>
              </a:rPr>
              <a:t>typing).</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Implemented a user “scrapbook” of memories instead of just uploading photos/videos.</a:t>
            </a:r>
            <a:endParaRPr sz="1000">
              <a:solidFill>
                <a:schemeClr val="dk1"/>
              </a:solidFill>
              <a:latin typeface="Poppins"/>
              <a:ea typeface="Poppins"/>
              <a:cs typeface="Poppins"/>
              <a:sym typeface="Poppins"/>
            </a:endParaRPr>
          </a:p>
        </p:txBody>
      </p:sp>
      <p:sp>
        <p:nvSpPr>
          <p:cNvPr id="197" name="Google Shape;197;p23"/>
          <p:cNvSpPr/>
          <p:nvPr/>
        </p:nvSpPr>
        <p:spPr>
          <a:xfrm>
            <a:off x="2410325" y="2823500"/>
            <a:ext cx="2205600" cy="1747800"/>
          </a:xfrm>
          <a:prstGeom prst="rect">
            <a:avLst/>
          </a:prstGeom>
          <a:solidFill>
            <a:srgbClr val="F4F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Defined suggested options for </a:t>
            </a:r>
            <a:r>
              <a:rPr lang="en" sz="1000">
                <a:solidFill>
                  <a:schemeClr val="dk1"/>
                </a:solidFill>
                <a:latin typeface="Poppins"/>
                <a:ea typeface="Poppins"/>
                <a:cs typeface="Poppins"/>
                <a:sym typeface="Poppins"/>
              </a:rPr>
              <a:t>activities</a:t>
            </a:r>
            <a:r>
              <a:rPr lang="en" sz="1000">
                <a:solidFill>
                  <a:schemeClr val="dk1"/>
                </a:solidFill>
                <a:latin typeface="Poppins"/>
                <a:ea typeface="Poppins"/>
                <a:cs typeface="Poppins"/>
                <a:sym typeface="Poppins"/>
              </a:rPr>
              <a:t>, locations, and times that users can immediately select.</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a:p>
            <a:pPr indent="0" lvl="0" marL="0" rtl="0" algn="l">
              <a:spcBef>
                <a:spcPts val="0"/>
              </a:spcBef>
              <a:spcAft>
                <a:spcPts val="0"/>
              </a:spcAft>
              <a:buNone/>
            </a:pPr>
            <a:r>
              <a:rPr lang="en" sz="1000">
                <a:solidFill>
                  <a:schemeClr val="dk1"/>
                </a:solidFill>
                <a:latin typeface="Poppins"/>
                <a:ea typeface="Poppins"/>
                <a:cs typeface="Poppins"/>
                <a:sym typeface="Poppins"/>
              </a:rPr>
              <a:t>Added functionality to import </a:t>
            </a:r>
            <a:r>
              <a:rPr lang="en" sz="1000">
                <a:solidFill>
                  <a:schemeClr val="dk1"/>
                </a:solidFill>
                <a:latin typeface="Poppins"/>
                <a:ea typeface="Poppins"/>
                <a:cs typeface="Poppins"/>
                <a:sym typeface="Poppins"/>
              </a:rPr>
              <a:t>previous</a:t>
            </a:r>
            <a:r>
              <a:rPr lang="en" sz="1000">
                <a:solidFill>
                  <a:schemeClr val="dk1"/>
                </a:solidFill>
                <a:latin typeface="Poppins"/>
                <a:ea typeface="Poppins"/>
                <a:cs typeface="Poppins"/>
                <a:sym typeface="Poppins"/>
              </a:rPr>
              <a:t> user choices.</a:t>
            </a:r>
            <a:endParaRPr sz="1000">
              <a:solidFill>
                <a:schemeClr val="dk1"/>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Poppins"/>
              <a:ea typeface="Poppins"/>
              <a:cs typeface="Poppins"/>
              <a:sym typeface="Poppins"/>
            </a:endParaRPr>
          </a:p>
        </p:txBody>
      </p:sp>
      <p:sp>
        <p:nvSpPr>
          <p:cNvPr id="198" name="Google Shape;198;p23"/>
          <p:cNvSpPr/>
          <p:nvPr/>
        </p:nvSpPr>
        <p:spPr>
          <a:xfrm>
            <a:off x="151213" y="2861450"/>
            <a:ext cx="2004300" cy="1136100"/>
          </a:xfrm>
          <a:prstGeom prst="rect">
            <a:avLst/>
          </a:prstGeom>
          <a:solidFill>
            <a:srgbClr val="F4F3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Added confirmation dialog boxes and more real-time </a:t>
            </a:r>
            <a:r>
              <a:rPr lang="en" sz="1000">
                <a:solidFill>
                  <a:schemeClr val="dk1"/>
                </a:solidFill>
                <a:latin typeface="Poppins"/>
                <a:ea typeface="Poppins"/>
                <a:cs typeface="Poppins"/>
                <a:sym typeface="Poppins"/>
              </a:rPr>
              <a:t>feedback to the user (e.g. dynamic ‘Save’ button).</a:t>
            </a:r>
            <a:endParaRPr sz="1000">
              <a:solidFill>
                <a:schemeClr val="dk1"/>
              </a:solidFill>
              <a:latin typeface="Poppins"/>
              <a:ea typeface="Poppins"/>
              <a:cs typeface="Poppins"/>
              <a:sym typeface="Poppins"/>
            </a:endParaRPr>
          </a:p>
        </p:txBody>
      </p:sp>
      <p:pic>
        <p:nvPicPr>
          <p:cNvPr id="199" name="Google Shape;199;p23"/>
          <p:cNvPicPr preferRelativeResize="0"/>
          <p:nvPr/>
        </p:nvPicPr>
        <p:blipFill>
          <a:blip r:embed="rId4">
            <a:alphaModFix/>
          </a:blip>
          <a:stretch>
            <a:fillRect/>
          </a:stretch>
        </p:blipFill>
        <p:spPr>
          <a:xfrm>
            <a:off x="7176800" y="4609325"/>
            <a:ext cx="1544224" cy="309675"/>
          </a:xfrm>
          <a:prstGeom prst="rect">
            <a:avLst/>
          </a:prstGeom>
          <a:noFill/>
          <a:ln>
            <a:noFill/>
          </a:ln>
        </p:spPr>
      </p:pic>
      <p:pic>
        <p:nvPicPr>
          <p:cNvPr id="200" name="Google Shape;200;p23"/>
          <p:cNvPicPr preferRelativeResize="0"/>
          <p:nvPr/>
        </p:nvPicPr>
        <p:blipFill>
          <a:blip r:embed="rId5">
            <a:alphaModFix/>
          </a:blip>
          <a:stretch>
            <a:fillRect/>
          </a:stretch>
        </p:blipFill>
        <p:spPr>
          <a:xfrm>
            <a:off x="2671713" y="4419100"/>
            <a:ext cx="1408986" cy="575100"/>
          </a:xfrm>
          <a:prstGeom prst="rect">
            <a:avLst/>
          </a:prstGeom>
          <a:noFill/>
          <a:ln>
            <a:noFill/>
          </a:ln>
        </p:spPr>
      </p:pic>
      <p:pic>
        <p:nvPicPr>
          <p:cNvPr id="201" name="Google Shape;201;p23"/>
          <p:cNvPicPr preferRelativeResize="0"/>
          <p:nvPr/>
        </p:nvPicPr>
        <p:blipFill>
          <a:blip r:embed="rId6">
            <a:alphaModFix/>
          </a:blip>
          <a:stretch>
            <a:fillRect/>
          </a:stretch>
        </p:blipFill>
        <p:spPr>
          <a:xfrm>
            <a:off x="237925" y="4073625"/>
            <a:ext cx="1830925" cy="389757"/>
          </a:xfrm>
          <a:prstGeom prst="rect">
            <a:avLst/>
          </a:prstGeom>
          <a:noFill/>
          <a:ln>
            <a:noFill/>
          </a:ln>
        </p:spPr>
      </p:pic>
      <p:pic>
        <p:nvPicPr>
          <p:cNvPr id="202" name="Google Shape;202;p23"/>
          <p:cNvPicPr preferRelativeResize="0"/>
          <p:nvPr/>
        </p:nvPicPr>
        <p:blipFill>
          <a:blip r:embed="rId7">
            <a:alphaModFix/>
          </a:blip>
          <a:stretch>
            <a:fillRect/>
          </a:stretch>
        </p:blipFill>
        <p:spPr>
          <a:xfrm>
            <a:off x="237913" y="4463363"/>
            <a:ext cx="1830900" cy="4019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06" name="Shape 206"/>
        <p:cNvGrpSpPr/>
        <p:nvPr/>
      </p:nvGrpSpPr>
      <p:grpSpPr>
        <a:xfrm>
          <a:off x="0" y="0"/>
          <a:ext cx="0" cy="0"/>
          <a:chOff x="0" y="0"/>
          <a:chExt cx="0" cy="0"/>
        </a:xfrm>
      </p:grpSpPr>
      <p:sp>
        <p:nvSpPr>
          <p:cNvPr id="207" name="Google Shape;207;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p</a:t>
            </a:r>
            <a:r>
              <a:rPr lang="en">
                <a:solidFill>
                  <a:srgbClr val="00463C"/>
                </a:solidFill>
                <a:latin typeface="Poppins"/>
                <a:ea typeface="Poppins"/>
                <a:cs typeface="Poppins"/>
                <a:sym typeface="Poppins"/>
              </a:rPr>
              <a:t>rototype implementation status</a:t>
            </a:r>
            <a:endParaRPr>
              <a:solidFill>
                <a:srgbClr val="00463C"/>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f</a:t>
            </a:r>
            <a:r>
              <a:rPr lang="en">
                <a:solidFill>
                  <a:srgbClr val="00463C"/>
                </a:solidFill>
                <a:latin typeface="Poppins"/>
                <a:ea typeface="Poppins"/>
                <a:cs typeface="Poppins"/>
                <a:sym typeface="Poppins"/>
              </a:rPr>
              <a:t>ramework/tools</a:t>
            </a:r>
            <a:endParaRPr>
              <a:solidFill>
                <a:srgbClr val="00463C"/>
              </a:solidFill>
              <a:latin typeface="Poppins"/>
              <a:ea typeface="Poppins"/>
              <a:cs typeface="Poppins"/>
              <a:sym typeface="Poppins"/>
            </a:endParaRPr>
          </a:p>
        </p:txBody>
      </p:sp>
      <p:sp>
        <p:nvSpPr>
          <p:cNvPr id="213" name="Google Shape;213;p25"/>
          <p:cNvSpPr txBox="1"/>
          <p:nvPr>
            <p:ph idx="1" type="body"/>
          </p:nvPr>
        </p:nvSpPr>
        <p:spPr>
          <a:xfrm>
            <a:off x="311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for cross platform implementation of a native app</a:t>
            </a:r>
            <a:endParaRPr sz="1100">
              <a:solidFill>
                <a:schemeClr val="dk1"/>
              </a:solidFill>
              <a:latin typeface="Open Sans"/>
              <a:ea typeface="Open Sans"/>
              <a:cs typeface="Open Sans"/>
              <a:sym typeface="Open Sans"/>
            </a:endParaRPr>
          </a:p>
        </p:txBody>
      </p:sp>
      <p:sp>
        <p:nvSpPr>
          <p:cNvPr id="214" name="Google Shape;214;p25"/>
          <p:cNvSpPr txBox="1"/>
          <p:nvPr>
            <p:ph idx="1" type="body"/>
          </p:nvPr>
        </p:nvSpPr>
        <p:spPr>
          <a:xfrm>
            <a:off x="1748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a:t>
            </a:r>
            <a:r>
              <a:rPr lang="en" sz="1100">
                <a:solidFill>
                  <a:schemeClr val="dk1"/>
                </a:solidFill>
                <a:latin typeface="Open Sans"/>
                <a:ea typeface="Open Sans"/>
                <a:cs typeface="Open Sans"/>
                <a:sym typeface="Open Sans"/>
              </a:rPr>
              <a:t>or state management</a:t>
            </a:r>
            <a:endParaRPr sz="1100">
              <a:solidFill>
                <a:schemeClr val="dk1"/>
              </a:solidFill>
              <a:latin typeface="Open Sans"/>
              <a:ea typeface="Open Sans"/>
              <a:cs typeface="Open Sans"/>
              <a:sym typeface="Open Sans"/>
            </a:endParaRPr>
          </a:p>
        </p:txBody>
      </p:sp>
      <p:sp>
        <p:nvSpPr>
          <p:cNvPr id="215" name="Google Shape;215;p25"/>
          <p:cNvSpPr txBox="1"/>
          <p:nvPr>
            <p:ph idx="1" type="body"/>
          </p:nvPr>
        </p:nvSpPr>
        <p:spPr>
          <a:xfrm>
            <a:off x="3185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a:t>
            </a:r>
            <a:r>
              <a:rPr lang="en" sz="1100">
                <a:solidFill>
                  <a:schemeClr val="dk1"/>
                </a:solidFill>
                <a:latin typeface="Open Sans"/>
                <a:ea typeface="Open Sans"/>
                <a:cs typeface="Open Sans"/>
                <a:sym typeface="Open Sans"/>
              </a:rPr>
              <a:t>or speedy development</a:t>
            </a:r>
            <a:endParaRPr sz="1100">
              <a:solidFill>
                <a:schemeClr val="dk1"/>
              </a:solidFill>
              <a:latin typeface="Open Sans"/>
              <a:ea typeface="Open Sans"/>
              <a:cs typeface="Open Sans"/>
              <a:sym typeface="Open Sans"/>
            </a:endParaRPr>
          </a:p>
        </p:txBody>
      </p:sp>
      <p:sp>
        <p:nvSpPr>
          <p:cNvPr id="216" name="Google Shape;216;p25"/>
          <p:cNvSpPr txBox="1"/>
          <p:nvPr>
            <p:ph idx="1" type="body"/>
          </p:nvPr>
        </p:nvSpPr>
        <p:spPr>
          <a:xfrm>
            <a:off x="4622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a:t>
            </a:r>
            <a:r>
              <a:rPr lang="en" sz="1100">
                <a:solidFill>
                  <a:schemeClr val="dk1"/>
                </a:solidFill>
                <a:latin typeface="Open Sans"/>
                <a:ea typeface="Open Sans"/>
                <a:cs typeface="Open Sans"/>
                <a:sym typeface="Open Sans"/>
              </a:rPr>
              <a:t>or collaboration and version control </a:t>
            </a:r>
            <a:endParaRPr sz="1100">
              <a:solidFill>
                <a:schemeClr val="dk1"/>
              </a:solidFill>
              <a:latin typeface="Open Sans"/>
              <a:ea typeface="Open Sans"/>
              <a:cs typeface="Open Sans"/>
              <a:sym typeface="Open Sans"/>
            </a:endParaRPr>
          </a:p>
        </p:txBody>
      </p:sp>
      <p:sp>
        <p:nvSpPr>
          <p:cNvPr id="217" name="Google Shape;217;p25"/>
          <p:cNvSpPr txBox="1"/>
          <p:nvPr>
            <p:ph idx="1" type="body"/>
          </p:nvPr>
        </p:nvSpPr>
        <p:spPr>
          <a:xfrm>
            <a:off x="6059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a:t>
            </a:r>
            <a:r>
              <a:rPr lang="en" sz="1100">
                <a:solidFill>
                  <a:schemeClr val="dk1"/>
                </a:solidFill>
                <a:latin typeface="Open Sans"/>
                <a:ea typeface="Open Sans"/>
                <a:cs typeface="Open Sans"/>
                <a:sym typeface="Open Sans"/>
              </a:rPr>
              <a:t>or visualizing design changes</a:t>
            </a:r>
            <a:endParaRPr sz="1100">
              <a:solidFill>
                <a:schemeClr val="dk1"/>
              </a:solidFill>
              <a:latin typeface="Open Sans"/>
              <a:ea typeface="Open Sans"/>
              <a:cs typeface="Open Sans"/>
              <a:sym typeface="Open Sans"/>
            </a:endParaRPr>
          </a:p>
        </p:txBody>
      </p:sp>
      <p:sp>
        <p:nvSpPr>
          <p:cNvPr id="218" name="Google Shape;218;p25"/>
          <p:cNvSpPr txBox="1"/>
          <p:nvPr>
            <p:ph idx="1" type="body"/>
          </p:nvPr>
        </p:nvSpPr>
        <p:spPr>
          <a:xfrm>
            <a:off x="7496700" y="3305025"/>
            <a:ext cx="1335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solidFill>
                  <a:schemeClr val="dk1"/>
                </a:solidFill>
                <a:latin typeface="Open Sans"/>
                <a:ea typeface="Open Sans"/>
                <a:cs typeface="Open Sans"/>
                <a:sym typeface="Open Sans"/>
              </a:rPr>
              <a:t>f</a:t>
            </a:r>
            <a:r>
              <a:rPr lang="en" sz="1100">
                <a:solidFill>
                  <a:schemeClr val="dk1"/>
                </a:solidFill>
                <a:latin typeface="Open Sans"/>
                <a:ea typeface="Open Sans"/>
                <a:cs typeface="Open Sans"/>
                <a:sym typeface="Open Sans"/>
              </a:rPr>
              <a:t>or task tracking</a:t>
            </a:r>
            <a:endParaRPr sz="1100">
              <a:solidFill>
                <a:schemeClr val="dk1"/>
              </a:solidFill>
              <a:latin typeface="Open Sans"/>
              <a:ea typeface="Open Sans"/>
              <a:cs typeface="Open Sans"/>
              <a:sym typeface="Open Sans"/>
            </a:endParaRPr>
          </a:p>
        </p:txBody>
      </p:sp>
      <p:sp>
        <p:nvSpPr>
          <p:cNvPr id="219" name="Google Shape;219;p25"/>
          <p:cNvSpPr txBox="1"/>
          <p:nvPr>
            <p:ph idx="1" type="body"/>
          </p:nvPr>
        </p:nvSpPr>
        <p:spPr>
          <a:xfrm>
            <a:off x="311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React Native</a:t>
            </a:r>
            <a:endParaRPr sz="1400">
              <a:solidFill>
                <a:srgbClr val="8CBA7A"/>
              </a:solidFill>
              <a:latin typeface="Poppins"/>
              <a:ea typeface="Poppins"/>
              <a:cs typeface="Poppins"/>
              <a:sym typeface="Poppins"/>
            </a:endParaRPr>
          </a:p>
        </p:txBody>
      </p:sp>
      <p:sp>
        <p:nvSpPr>
          <p:cNvPr id="220" name="Google Shape;220;p25"/>
          <p:cNvSpPr txBox="1"/>
          <p:nvPr>
            <p:ph idx="1" type="body"/>
          </p:nvPr>
        </p:nvSpPr>
        <p:spPr>
          <a:xfrm>
            <a:off x="1748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Redux</a:t>
            </a:r>
            <a:endParaRPr sz="1400">
              <a:solidFill>
                <a:srgbClr val="8CBA7A"/>
              </a:solidFill>
              <a:latin typeface="Poppins"/>
              <a:ea typeface="Poppins"/>
              <a:cs typeface="Poppins"/>
              <a:sym typeface="Poppins"/>
            </a:endParaRPr>
          </a:p>
        </p:txBody>
      </p:sp>
      <p:sp>
        <p:nvSpPr>
          <p:cNvPr id="221" name="Google Shape;221;p25"/>
          <p:cNvSpPr txBox="1"/>
          <p:nvPr>
            <p:ph idx="1" type="body"/>
          </p:nvPr>
        </p:nvSpPr>
        <p:spPr>
          <a:xfrm>
            <a:off x="3185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Expo Go</a:t>
            </a:r>
            <a:endParaRPr sz="1400">
              <a:solidFill>
                <a:srgbClr val="8CBA7A"/>
              </a:solidFill>
              <a:latin typeface="Poppins"/>
              <a:ea typeface="Poppins"/>
              <a:cs typeface="Poppins"/>
              <a:sym typeface="Poppins"/>
            </a:endParaRPr>
          </a:p>
        </p:txBody>
      </p:sp>
      <p:sp>
        <p:nvSpPr>
          <p:cNvPr id="222" name="Google Shape;222;p25"/>
          <p:cNvSpPr txBox="1"/>
          <p:nvPr>
            <p:ph idx="1" type="body"/>
          </p:nvPr>
        </p:nvSpPr>
        <p:spPr>
          <a:xfrm>
            <a:off x="4622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Github</a:t>
            </a:r>
            <a:endParaRPr sz="1400">
              <a:solidFill>
                <a:srgbClr val="8CBA7A"/>
              </a:solidFill>
              <a:latin typeface="Poppins"/>
              <a:ea typeface="Poppins"/>
              <a:cs typeface="Poppins"/>
              <a:sym typeface="Poppins"/>
            </a:endParaRPr>
          </a:p>
        </p:txBody>
      </p:sp>
      <p:sp>
        <p:nvSpPr>
          <p:cNvPr id="223" name="Google Shape;223;p25"/>
          <p:cNvSpPr txBox="1"/>
          <p:nvPr>
            <p:ph idx="1" type="body"/>
          </p:nvPr>
        </p:nvSpPr>
        <p:spPr>
          <a:xfrm>
            <a:off x="6059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Figma</a:t>
            </a:r>
            <a:endParaRPr sz="1400">
              <a:solidFill>
                <a:srgbClr val="8CBA7A"/>
              </a:solidFill>
              <a:latin typeface="Poppins"/>
              <a:ea typeface="Poppins"/>
              <a:cs typeface="Poppins"/>
              <a:sym typeface="Poppins"/>
            </a:endParaRPr>
          </a:p>
        </p:txBody>
      </p:sp>
      <p:sp>
        <p:nvSpPr>
          <p:cNvPr id="224" name="Google Shape;224;p25"/>
          <p:cNvSpPr txBox="1"/>
          <p:nvPr>
            <p:ph idx="1" type="body"/>
          </p:nvPr>
        </p:nvSpPr>
        <p:spPr>
          <a:xfrm>
            <a:off x="7496700" y="2817113"/>
            <a:ext cx="1335600" cy="455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00">
                <a:solidFill>
                  <a:srgbClr val="8CBA7A"/>
                </a:solidFill>
                <a:latin typeface="Poppins"/>
                <a:ea typeface="Poppins"/>
                <a:cs typeface="Poppins"/>
                <a:sym typeface="Poppins"/>
              </a:rPr>
              <a:t>Notion</a:t>
            </a:r>
            <a:endParaRPr sz="1400">
              <a:solidFill>
                <a:srgbClr val="8CBA7A"/>
              </a:solidFill>
              <a:latin typeface="Poppins"/>
              <a:ea typeface="Poppins"/>
              <a:cs typeface="Poppins"/>
              <a:sym typeface="Poppins"/>
            </a:endParaRPr>
          </a:p>
        </p:txBody>
      </p:sp>
      <p:pic>
        <p:nvPicPr>
          <p:cNvPr id="225" name="Google Shape;225;p25"/>
          <p:cNvPicPr preferRelativeResize="0"/>
          <p:nvPr/>
        </p:nvPicPr>
        <p:blipFill>
          <a:blip r:embed="rId3">
            <a:alphaModFix/>
          </a:blip>
          <a:stretch>
            <a:fillRect/>
          </a:stretch>
        </p:blipFill>
        <p:spPr>
          <a:xfrm>
            <a:off x="2005025" y="1846994"/>
            <a:ext cx="822961" cy="781812"/>
          </a:xfrm>
          <a:prstGeom prst="rect">
            <a:avLst/>
          </a:prstGeom>
          <a:noFill/>
          <a:ln>
            <a:noFill/>
          </a:ln>
        </p:spPr>
      </p:pic>
      <p:pic>
        <p:nvPicPr>
          <p:cNvPr id="226" name="Google Shape;226;p25"/>
          <p:cNvPicPr preferRelativeResize="0"/>
          <p:nvPr/>
        </p:nvPicPr>
        <p:blipFill rotWithShape="1">
          <a:blip r:embed="rId4">
            <a:alphaModFix/>
          </a:blip>
          <a:srcRect b="53238" l="8937" r="66007" t="24942"/>
          <a:stretch/>
        </p:blipFill>
        <p:spPr>
          <a:xfrm>
            <a:off x="3396300" y="1839694"/>
            <a:ext cx="914400" cy="796413"/>
          </a:xfrm>
          <a:prstGeom prst="rect">
            <a:avLst/>
          </a:prstGeom>
          <a:noFill/>
          <a:ln>
            <a:noFill/>
          </a:ln>
        </p:spPr>
      </p:pic>
      <p:pic>
        <p:nvPicPr>
          <p:cNvPr id="227" name="Google Shape;227;p25"/>
          <p:cNvPicPr preferRelativeResize="0"/>
          <p:nvPr/>
        </p:nvPicPr>
        <p:blipFill>
          <a:blip r:embed="rId5">
            <a:alphaModFix/>
          </a:blip>
          <a:stretch>
            <a:fillRect/>
          </a:stretch>
        </p:blipFill>
        <p:spPr>
          <a:xfrm>
            <a:off x="4879020" y="1826420"/>
            <a:ext cx="822961" cy="822961"/>
          </a:xfrm>
          <a:prstGeom prst="rect">
            <a:avLst/>
          </a:prstGeom>
          <a:noFill/>
          <a:ln>
            <a:noFill/>
          </a:ln>
        </p:spPr>
      </p:pic>
      <p:pic>
        <p:nvPicPr>
          <p:cNvPr id="228" name="Google Shape;228;p25"/>
          <p:cNvPicPr preferRelativeResize="0"/>
          <p:nvPr/>
        </p:nvPicPr>
        <p:blipFill>
          <a:blip r:embed="rId6">
            <a:alphaModFix/>
          </a:blip>
          <a:stretch>
            <a:fillRect/>
          </a:stretch>
        </p:blipFill>
        <p:spPr>
          <a:xfrm>
            <a:off x="7707300" y="1780701"/>
            <a:ext cx="914400" cy="914400"/>
          </a:xfrm>
          <a:prstGeom prst="rect">
            <a:avLst/>
          </a:prstGeom>
          <a:noFill/>
          <a:ln>
            <a:noFill/>
          </a:ln>
        </p:spPr>
      </p:pic>
      <p:pic>
        <p:nvPicPr>
          <p:cNvPr id="229" name="Google Shape;229;p25"/>
          <p:cNvPicPr preferRelativeResize="0"/>
          <p:nvPr/>
        </p:nvPicPr>
        <p:blipFill>
          <a:blip r:embed="rId7">
            <a:alphaModFix/>
          </a:blip>
          <a:stretch>
            <a:fillRect/>
          </a:stretch>
        </p:blipFill>
        <p:spPr>
          <a:xfrm>
            <a:off x="6462324" y="1840137"/>
            <a:ext cx="530352" cy="795528"/>
          </a:xfrm>
          <a:prstGeom prst="rect">
            <a:avLst/>
          </a:prstGeom>
          <a:noFill/>
          <a:ln>
            <a:noFill/>
          </a:ln>
        </p:spPr>
      </p:pic>
      <p:pic>
        <p:nvPicPr>
          <p:cNvPr id="230" name="Google Shape;230;p25"/>
          <p:cNvPicPr preferRelativeResize="0"/>
          <p:nvPr/>
        </p:nvPicPr>
        <p:blipFill>
          <a:blip r:embed="rId8">
            <a:alphaModFix/>
          </a:blip>
          <a:stretch>
            <a:fillRect/>
          </a:stretch>
        </p:blipFill>
        <p:spPr>
          <a:xfrm>
            <a:off x="522299" y="1780700"/>
            <a:ext cx="914401" cy="914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34" name="Shape 234"/>
        <p:cNvGrpSpPr/>
        <p:nvPr/>
      </p:nvGrpSpPr>
      <p:grpSpPr>
        <a:xfrm>
          <a:off x="0" y="0"/>
          <a:ext cx="0" cy="0"/>
          <a:chOff x="0" y="0"/>
          <a:chExt cx="0" cy="0"/>
        </a:xfrm>
      </p:grpSpPr>
      <p:sp>
        <p:nvSpPr>
          <p:cNvPr id="235" name="Google Shape;2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i</a:t>
            </a:r>
            <a:r>
              <a:rPr lang="en">
                <a:solidFill>
                  <a:srgbClr val="00463C"/>
                </a:solidFill>
                <a:latin typeface="Poppins"/>
                <a:ea typeface="Poppins"/>
                <a:cs typeface="Poppins"/>
                <a:sym typeface="Poppins"/>
              </a:rPr>
              <a:t>mplemented features: screen progress</a:t>
            </a:r>
            <a:endParaRPr>
              <a:solidFill>
                <a:srgbClr val="00463C"/>
              </a:solidFill>
              <a:latin typeface="Poppins"/>
              <a:ea typeface="Poppins"/>
              <a:cs typeface="Poppins"/>
              <a:sym typeface="Poppins"/>
            </a:endParaRPr>
          </a:p>
        </p:txBody>
      </p:sp>
      <p:sp>
        <p:nvSpPr>
          <p:cNvPr id="236" name="Google Shape;236;p26"/>
          <p:cNvSpPr txBox="1"/>
          <p:nvPr>
            <p:ph idx="1" type="body"/>
          </p:nvPr>
        </p:nvSpPr>
        <p:spPr>
          <a:xfrm>
            <a:off x="348600" y="4482113"/>
            <a:ext cx="12618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Open Sans"/>
                <a:ea typeface="Open Sans"/>
                <a:cs typeface="Open Sans"/>
                <a:sym typeface="Open Sans"/>
              </a:rPr>
              <a:t>homescreen</a:t>
            </a:r>
            <a:endParaRPr sz="1200">
              <a:solidFill>
                <a:schemeClr val="dk1"/>
              </a:solidFill>
              <a:latin typeface="Open Sans"/>
              <a:ea typeface="Open Sans"/>
              <a:cs typeface="Open Sans"/>
              <a:sym typeface="Open Sans"/>
            </a:endParaRPr>
          </a:p>
        </p:txBody>
      </p:sp>
      <p:sp>
        <p:nvSpPr>
          <p:cNvPr id="237" name="Google Shape;237;p26"/>
          <p:cNvSpPr txBox="1"/>
          <p:nvPr>
            <p:ph idx="1" type="body"/>
          </p:nvPr>
        </p:nvSpPr>
        <p:spPr>
          <a:xfrm>
            <a:off x="2985100" y="4482113"/>
            <a:ext cx="12618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Open Sans"/>
                <a:ea typeface="Open Sans"/>
                <a:cs typeface="Open Sans"/>
                <a:sym typeface="Open Sans"/>
              </a:rPr>
              <a:t>m</a:t>
            </a:r>
            <a:r>
              <a:rPr lang="en" sz="1200">
                <a:solidFill>
                  <a:schemeClr val="dk1"/>
                </a:solidFill>
                <a:latin typeface="Open Sans"/>
                <a:ea typeface="Open Sans"/>
                <a:cs typeface="Open Sans"/>
                <a:sym typeface="Open Sans"/>
              </a:rPr>
              <a:t>y grove</a:t>
            </a:r>
            <a:endParaRPr sz="1200">
              <a:solidFill>
                <a:schemeClr val="dk1"/>
              </a:solidFill>
              <a:latin typeface="Open Sans"/>
              <a:ea typeface="Open Sans"/>
              <a:cs typeface="Open Sans"/>
              <a:sym typeface="Open Sans"/>
            </a:endParaRPr>
          </a:p>
        </p:txBody>
      </p:sp>
      <p:sp>
        <p:nvSpPr>
          <p:cNvPr id="238" name="Google Shape;238;p26"/>
          <p:cNvSpPr txBox="1"/>
          <p:nvPr>
            <p:ph idx="1" type="body"/>
          </p:nvPr>
        </p:nvSpPr>
        <p:spPr>
          <a:xfrm>
            <a:off x="1666850" y="4482113"/>
            <a:ext cx="12618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Open Sans"/>
                <a:ea typeface="Open Sans"/>
                <a:cs typeface="Open Sans"/>
                <a:sym typeface="Open Sans"/>
              </a:rPr>
              <a:t>m</a:t>
            </a:r>
            <a:r>
              <a:rPr lang="en" sz="1200">
                <a:solidFill>
                  <a:schemeClr val="dk1"/>
                </a:solidFill>
                <a:latin typeface="Open Sans"/>
                <a:ea typeface="Open Sans"/>
                <a:cs typeface="Open Sans"/>
                <a:sym typeface="Open Sans"/>
              </a:rPr>
              <a:t>y hangouts</a:t>
            </a:r>
            <a:endParaRPr sz="1200">
              <a:solidFill>
                <a:schemeClr val="dk1"/>
              </a:solidFill>
              <a:latin typeface="Open Sans"/>
              <a:ea typeface="Open Sans"/>
              <a:cs typeface="Open Sans"/>
              <a:sym typeface="Open Sans"/>
            </a:endParaRPr>
          </a:p>
        </p:txBody>
      </p:sp>
      <p:sp>
        <p:nvSpPr>
          <p:cNvPr id="239" name="Google Shape;239;p26"/>
          <p:cNvSpPr txBox="1"/>
          <p:nvPr>
            <p:ph idx="1" type="body"/>
          </p:nvPr>
        </p:nvSpPr>
        <p:spPr>
          <a:xfrm>
            <a:off x="4303350" y="4482113"/>
            <a:ext cx="12618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Open Sans"/>
                <a:ea typeface="Open Sans"/>
                <a:cs typeface="Open Sans"/>
                <a:sym typeface="Open Sans"/>
              </a:rPr>
              <a:t>m</a:t>
            </a:r>
            <a:r>
              <a:rPr lang="en" sz="1200">
                <a:solidFill>
                  <a:schemeClr val="dk1"/>
                </a:solidFill>
                <a:latin typeface="Open Sans"/>
                <a:ea typeface="Open Sans"/>
                <a:cs typeface="Open Sans"/>
                <a:sym typeface="Open Sans"/>
              </a:rPr>
              <a:t>e this week</a:t>
            </a:r>
            <a:endParaRPr sz="1200">
              <a:solidFill>
                <a:schemeClr val="dk1"/>
              </a:solidFill>
              <a:latin typeface="Open Sans"/>
              <a:ea typeface="Open Sans"/>
              <a:cs typeface="Open Sans"/>
              <a:sym typeface="Open Sans"/>
            </a:endParaRPr>
          </a:p>
        </p:txBody>
      </p:sp>
      <p:sp>
        <p:nvSpPr>
          <p:cNvPr id="240" name="Google Shape;240;p26"/>
          <p:cNvSpPr txBox="1"/>
          <p:nvPr>
            <p:ph idx="1" type="body"/>
          </p:nvPr>
        </p:nvSpPr>
        <p:spPr>
          <a:xfrm>
            <a:off x="5621600" y="4482113"/>
            <a:ext cx="1261800" cy="42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Open Sans"/>
                <a:ea typeface="Open Sans"/>
                <a:cs typeface="Open Sans"/>
                <a:sym typeface="Open Sans"/>
              </a:rPr>
              <a:t>reflection</a:t>
            </a:r>
            <a:endParaRPr sz="1200">
              <a:solidFill>
                <a:schemeClr val="dk1"/>
              </a:solidFill>
              <a:latin typeface="Open Sans"/>
              <a:ea typeface="Open Sans"/>
              <a:cs typeface="Open Sans"/>
              <a:sym typeface="Open Sans"/>
            </a:endParaRPr>
          </a:p>
        </p:txBody>
      </p:sp>
      <p:pic>
        <p:nvPicPr>
          <p:cNvPr id="241" name="Google Shape;241;p26"/>
          <p:cNvPicPr preferRelativeResize="0"/>
          <p:nvPr/>
        </p:nvPicPr>
        <p:blipFill>
          <a:blip r:embed="rId3">
            <a:alphaModFix/>
          </a:blip>
          <a:stretch>
            <a:fillRect/>
          </a:stretch>
        </p:blipFill>
        <p:spPr>
          <a:xfrm>
            <a:off x="349200" y="1777525"/>
            <a:ext cx="1260600" cy="2561100"/>
          </a:xfrm>
          <a:prstGeom prst="roundRect">
            <a:avLst>
              <a:gd fmla="val 16667" name="adj"/>
            </a:avLst>
          </a:prstGeom>
          <a:noFill/>
          <a:ln>
            <a:noFill/>
          </a:ln>
        </p:spPr>
      </p:pic>
      <p:pic>
        <p:nvPicPr>
          <p:cNvPr id="242" name="Google Shape;242;p26"/>
          <p:cNvPicPr preferRelativeResize="0"/>
          <p:nvPr/>
        </p:nvPicPr>
        <p:blipFill>
          <a:blip r:embed="rId4">
            <a:alphaModFix/>
          </a:blip>
          <a:stretch>
            <a:fillRect/>
          </a:stretch>
        </p:blipFill>
        <p:spPr>
          <a:xfrm>
            <a:off x="1666700" y="1777525"/>
            <a:ext cx="1270800" cy="2560200"/>
          </a:xfrm>
          <a:prstGeom prst="roundRect">
            <a:avLst>
              <a:gd fmla="val 16667" name="adj"/>
            </a:avLst>
          </a:prstGeom>
          <a:noFill/>
          <a:ln>
            <a:noFill/>
          </a:ln>
        </p:spPr>
      </p:pic>
      <p:pic>
        <p:nvPicPr>
          <p:cNvPr id="243" name="Google Shape;243;p26"/>
          <p:cNvPicPr preferRelativeResize="0"/>
          <p:nvPr/>
        </p:nvPicPr>
        <p:blipFill>
          <a:blip r:embed="rId5">
            <a:alphaModFix/>
          </a:blip>
          <a:stretch>
            <a:fillRect/>
          </a:stretch>
        </p:blipFill>
        <p:spPr>
          <a:xfrm>
            <a:off x="2994400" y="1777525"/>
            <a:ext cx="1253400" cy="2560200"/>
          </a:xfrm>
          <a:prstGeom prst="roundRect">
            <a:avLst>
              <a:gd fmla="val 16667" name="adj"/>
            </a:avLst>
          </a:prstGeom>
          <a:noFill/>
          <a:ln>
            <a:noFill/>
          </a:ln>
        </p:spPr>
      </p:pic>
      <p:pic>
        <p:nvPicPr>
          <p:cNvPr id="244" name="Google Shape;244;p26"/>
          <p:cNvPicPr preferRelativeResize="0"/>
          <p:nvPr/>
        </p:nvPicPr>
        <p:blipFill>
          <a:blip r:embed="rId6">
            <a:alphaModFix/>
          </a:blip>
          <a:stretch>
            <a:fillRect/>
          </a:stretch>
        </p:blipFill>
        <p:spPr>
          <a:xfrm>
            <a:off x="5622199" y="1777525"/>
            <a:ext cx="1270800" cy="2560200"/>
          </a:xfrm>
          <a:prstGeom prst="roundRect">
            <a:avLst>
              <a:gd fmla="val 16667" name="adj"/>
            </a:avLst>
          </a:prstGeom>
          <a:noFill/>
          <a:ln>
            <a:noFill/>
          </a:ln>
        </p:spPr>
      </p:pic>
      <p:pic>
        <p:nvPicPr>
          <p:cNvPr id="245" name="Google Shape;245;p26"/>
          <p:cNvPicPr preferRelativeResize="0"/>
          <p:nvPr/>
        </p:nvPicPr>
        <p:blipFill>
          <a:blip r:embed="rId7">
            <a:alphaModFix/>
          </a:blip>
          <a:stretch>
            <a:fillRect/>
          </a:stretch>
        </p:blipFill>
        <p:spPr>
          <a:xfrm>
            <a:off x="4304699" y="1777525"/>
            <a:ext cx="1260600" cy="2561400"/>
          </a:xfrm>
          <a:prstGeom prst="roundRect">
            <a:avLst>
              <a:gd fmla="val 16667" name="adj"/>
            </a:avLst>
          </a:prstGeom>
          <a:noFill/>
          <a:ln>
            <a:noFill/>
          </a:ln>
        </p:spPr>
      </p:pic>
      <p:cxnSp>
        <p:nvCxnSpPr>
          <p:cNvPr id="246" name="Google Shape;246;p26"/>
          <p:cNvCxnSpPr/>
          <p:nvPr/>
        </p:nvCxnSpPr>
        <p:spPr>
          <a:xfrm flipH="1" rot="10800000">
            <a:off x="415600" y="1393125"/>
            <a:ext cx="6400800" cy="9000"/>
          </a:xfrm>
          <a:prstGeom prst="straightConnector1">
            <a:avLst/>
          </a:prstGeom>
          <a:noFill/>
          <a:ln cap="flat" cmpd="sng" w="19050">
            <a:solidFill>
              <a:srgbClr val="8CBA7A"/>
            </a:solidFill>
            <a:prstDash val="solid"/>
            <a:round/>
            <a:headEnd len="med" w="med" type="none"/>
            <a:tailEnd len="med" w="med" type="none"/>
          </a:ln>
        </p:spPr>
      </p:cxnSp>
      <p:sp>
        <p:nvSpPr>
          <p:cNvPr id="247" name="Google Shape;247;p26"/>
          <p:cNvSpPr/>
          <p:nvPr/>
        </p:nvSpPr>
        <p:spPr>
          <a:xfrm>
            <a:off x="2911450" y="1267275"/>
            <a:ext cx="1409100" cy="2607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8CBA7A"/>
                </a:solidFill>
                <a:latin typeface="Poppins"/>
                <a:ea typeface="Poppins"/>
                <a:cs typeface="Poppins"/>
                <a:sym typeface="Poppins"/>
              </a:rPr>
              <a:t>Implemented</a:t>
            </a:r>
            <a:endParaRPr sz="1200">
              <a:solidFill>
                <a:srgbClr val="8CBA7A"/>
              </a:solidFill>
              <a:latin typeface="Poppins"/>
              <a:ea typeface="Poppins"/>
              <a:cs typeface="Poppins"/>
              <a:sym typeface="Poppins"/>
            </a:endParaRPr>
          </a:p>
        </p:txBody>
      </p:sp>
      <p:cxnSp>
        <p:nvCxnSpPr>
          <p:cNvPr id="248" name="Google Shape;248;p26"/>
          <p:cNvCxnSpPr/>
          <p:nvPr/>
        </p:nvCxnSpPr>
        <p:spPr>
          <a:xfrm flipH="1" rot="10800000">
            <a:off x="7003500" y="1389888"/>
            <a:ext cx="1828800" cy="6000"/>
          </a:xfrm>
          <a:prstGeom prst="straightConnector1">
            <a:avLst/>
          </a:prstGeom>
          <a:noFill/>
          <a:ln cap="flat" cmpd="sng" w="19050">
            <a:solidFill>
              <a:srgbClr val="F1C232"/>
            </a:solidFill>
            <a:prstDash val="solid"/>
            <a:round/>
            <a:headEnd len="med" w="med" type="none"/>
            <a:tailEnd len="med" w="med" type="none"/>
          </a:ln>
        </p:spPr>
      </p:cxnSp>
      <p:sp>
        <p:nvSpPr>
          <p:cNvPr id="249" name="Google Shape;249;p26"/>
          <p:cNvSpPr/>
          <p:nvPr/>
        </p:nvSpPr>
        <p:spPr>
          <a:xfrm>
            <a:off x="7152450" y="1262550"/>
            <a:ext cx="1530900" cy="2607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1C232"/>
                </a:solidFill>
                <a:latin typeface="Poppins"/>
                <a:ea typeface="Poppins"/>
                <a:cs typeface="Poppins"/>
                <a:sym typeface="Poppins"/>
              </a:rPr>
              <a:t>Not implemented</a:t>
            </a:r>
            <a:endParaRPr sz="1200">
              <a:solidFill>
                <a:srgbClr val="F1C232"/>
              </a:solidFill>
              <a:latin typeface="Poppins"/>
              <a:ea typeface="Poppins"/>
              <a:cs typeface="Poppins"/>
              <a:sym typeface="Poppins"/>
            </a:endParaRPr>
          </a:p>
        </p:txBody>
      </p:sp>
      <p:sp>
        <p:nvSpPr>
          <p:cNvPr id="250" name="Google Shape;250;p26"/>
          <p:cNvSpPr txBox="1"/>
          <p:nvPr>
            <p:ph idx="1" type="body"/>
          </p:nvPr>
        </p:nvSpPr>
        <p:spPr>
          <a:xfrm>
            <a:off x="7186950" y="1777525"/>
            <a:ext cx="1530900" cy="253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s</a:t>
            </a:r>
            <a:r>
              <a:rPr lang="en" sz="1200">
                <a:solidFill>
                  <a:schemeClr val="dk1"/>
                </a:solidFill>
                <a:latin typeface="Open Sans"/>
                <a:ea typeface="Open Sans"/>
                <a:cs typeface="Open Sans"/>
                <a:sym typeface="Open Sans"/>
              </a:rPr>
              <a:t>ingle friend’s profile</a:t>
            </a:r>
            <a:endParaRPr sz="1200">
              <a:solidFill>
                <a:schemeClr val="dk1"/>
              </a:solidFill>
              <a:latin typeface="Open Sans"/>
              <a:ea typeface="Open Sans"/>
              <a:cs typeface="Open Sans"/>
              <a:sym typeface="Open Sans"/>
            </a:endParaRPr>
          </a:p>
          <a:p>
            <a:pPr indent="0" lvl="0" marL="0" rtl="0" algn="ctr">
              <a:spcBef>
                <a:spcPts val="3800"/>
              </a:spcBef>
              <a:spcAft>
                <a:spcPts val="0"/>
              </a:spcAft>
              <a:buNone/>
            </a:pPr>
            <a:r>
              <a:rPr lang="en" sz="1200">
                <a:solidFill>
                  <a:schemeClr val="dk1"/>
                </a:solidFill>
                <a:latin typeface="Open Sans"/>
                <a:ea typeface="Open Sans"/>
                <a:cs typeface="Open Sans"/>
                <a:sym typeface="Open Sans"/>
              </a:rPr>
              <a:t>f</a:t>
            </a:r>
            <a:r>
              <a:rPr lang="en" sz="1200">
                <a:solidFill>
                  <a:schemeClr val="dk1"/>
                </a:solidFill>
                <a:latin typeface="Open Sans"/>
                <a:ea typeface="Open Sans"/>
                <a:cs typeface="Open Sans"/>
                <a:sym typeface="Open Sans"/>
              </a:rPr>
              <a:t>low for uploading a photo in reflection</a:t>
            </a:r>
            <a:endParaRPr sz="1200">
              <a:solidFill>
                <a:schemeClr val="dk1"/>
              </a:solidFill>
              <a:latin typeface="Open Sans"/>
              <a:ea typeface="Open Sans"/>
              <a:cs typeface="Open Sans"/>
              <a:sym typeface="Open Sans"/>
            </a:endParaRPr>
          </a:p>
          <a:p>
            <a:pPr indent="0" lvl="0" marL="0" rtl="0" algn="ctr">
              <a:spcBef>
                <a:spcPts val="3800"/>
              </a:spcBef>
              <a:spcAft>
                <a:spcPts val="0"/>
              </a:spcAft>
              <a:buNone/>
            </a:pPr>
            <a:r>
              <a:rPr lang="en" sz="1200">
                <a:solidFill>
                  <a:schemeClr val="dk1"/>
                </a:solidFill>
                <a:latin typeface="Open Sans"/>
                <a:ea typeface="Open Sans"/>
                <a:cs typeface="Open Sans"/>
                <a:sym typeface="Open Sans"/>
              </a:rPr>
              <a:t>f</a:t>
            </a:r>
            <a:r>
              <a:rPr lang="en" sz="1200">
                <a:solidFill>
                  <a:schemeClr val="dk1"/>
                </a:solidFill>
                <a:latin typeface="Open Sans"/>
                <a:ea typeface="Open Sans"/>
                <a:cs typeface="Open Sans"/>
                <a:sym typeface="Open Sans"/>
              </a:rPr>
              <a:t>low for planting an activity</a:t>
            </a:r>
            <a:endParaRPr sz="1200">
              <a:solidFill>
                <a:schemeClr val="dk1"/>
              </a:solidFill>
              <a:latin typeface="Open Sans"/>
              <a:ea typeface="Open Sans"/>
              <a:cs typeface="Open Sans"/>
              <a:sym typeface="Open Sans"/>
            </a:endParaRPr>
          </a:p>
          <a:p>
            <a:pPr indent="0" lvl="0" marL="0" rtl="0" algn="ctr">
              <a:spcBef>
                <a:spcPts val="3800"/>
              </a:spcBef>
              <a:spcAft>
                <a:spcPts val="380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463C"/>
                </a:solidFill>
                <a:latin typeface="Poppins"/>
                <a:ea typeface="Poppins"/>
                <a:cs typeface="Poppins"/>
                <a:sym typeface="Poppins"/>
              </a:rPr>
              <a:t>implemented features: data architecture</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sp>
        <p:nvSpPr>
          <p:cNvPr id="256" name="Google Shape;256;p27"/>
          <p:cNvSpPr/>
          <p:nvPr/>
        </p:nvSpPr>
        <p:spPr>
          <a:xfrm>
            <a:off x="4050600" y="1519025"/>
            <a:ext cx="1042800" cy="979500"/>
          </a:xfrm>
          <a:prstGeom prst="ellipse">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u</a:t>
            </a:r>
            <a:r>
              <a:rPr lang="en">
                <a:solidFill>
                  <a:srgbClr val="00463C"/>
                </a:solidFill>
                <a:latin typeface="Poppins"/>
                <a:ea typeface="Poppins"/>
                <a:cs typeface="Poppins"/>
                <a:sym typeface="Poppins"/>
              </a:rPr>
              <a:t>ser</a:t>
            </a:r>
            <a:endParaRPr>
              <a:solidFill>
                <a:srgbClr val="00463C"/>
              </a:solidFill>
              <a:latin typeface="Poppins"/>
              <a:ea typeface="Poppins"/>
              <a:cs typeface="Poppins"/>
              <a:sym typeface="Poppins"/>
            </a:endParaRPr>
          </a:p>
        </p:txBody>
      </p:sp>
      <p:sp>
        <p:nvSpPr>
          <p:cNvPr id="257" name="Google Shape;257;p27"/>
          <p:cNvSpPr/>
          <p:nvPr/>
        </p:nvSpPr>
        <p:spPr>
          <a:xfrm>
            <a:off x="387900" y="3288075"/>
            <a:ext cx="2332200" cy="932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Upcoming, Planted, Past, Pending, Reflected</a:t>
            </a:r>
            <a:endParaRPr sz="1100">
              <a:latin typeface="Open Sans"/>
              <a:ea typeface="Open Sans"/>
              <a:cs typeface="Open Sans"/>
              <a:sym typeface="Open Sans"/>
            </a:endParaRPr>
          </a:p>
        </p:txBody>
      </p:sp>
      <p:sp>
        <p:nvSpPr>
          <p:cNvPr id="258" name="Google Shape;258;p27"/>
          <p:cNvSpPr/>
          <p:nvPr/>
        </p:nvSpPr>
        <p:spPr>
          <a:xfrm>
            <a:off x="6423900" y="3288075"/>
            <a:ext cx="2332200" cy="932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latin typeface="Open Sans"/>
              <a:ea typeface="Open Sans"/>
              <a:cs typeface="Open Sans"/>
              <a:sym typeface="Open Sans"/>
            </a:endParaRPr>
          </a:p>
          <a:p>
            <a:pPr indent="0" lvl="0" marL="0" rtl="0" algn="ctr">
              <a:spcBef>
                <a:spcPts val="0"/>
              </a:spcBef>
              <a:spcAft>
                <a:spcPts val="0"/>
              </a:spcAft>
              <a:buNone/>
            </a:pPr>
            <a:r>
              <a:rPr lang="en" sz="1100">
                <a:latin typeface="Open Sans"/>
                <a:ea typeface="Open Sans"/>
                <a:cs typeface="Open Sans"/>
                <a:sym typeface="Open Sans"/>
              </a:rPr>
              <a:t>Friend preferences, Strength of Friendship, etc.</a:t>
            </a:r>
            <a:endParaRPr sz="1100">
              <a:latin typeface="Open Sans"/>
              <a:ea typeface="Open Sans"/>
              <a:cs typeface="Open Sans"/>
              <a:sym typeface="Open Sans"/>
            </a:endParaRPr>
          </a:p>
        </p:txBody>
      </p:sp>
      <p:sp>
        <p:nvSpPr>
          <p:cNvPr id="259" name="Google Shape;259;p27"/>
          <p:cNvSpPr/>
          <p:nvPr/>
        </p:nvSpPr>
        <p:spPr>
          <a:xfrm>
            <a:off x="3405900" y="3288075"/>
            <a:ext cx="2332200" cy="932700"/>
          </a:xfrm>
          <a:prstGeom prst="roundRect">
            <a:avLst>
              <a:gd fmla="val 16667" name="adj"/>
            </a:avLst>
          </a:prstGeom>
          <a:no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latin typeface="Open Sans"/>
              <a:ea typeface="Open Sans"/>
              <a:cs typeface="Open Sans"/>
              <a:sym typeface="Open Sans"/>
            </a:endParaRPr>
          </a:p>
          <a:p>
            <a:pPr indent="0" lvl="0" marL="0" rtl="0" algn="ctr">
              <a:spcBef>
                <a:spcPts val="0"/>
              </a:spcBef>
              <a:spcAft>
                <a:spcPts val="0"/>
              </a:spcAft>
              <a:buNone/>
            </a:pPr>
            <a:r>
              <a:rPr lang="en" sz="1100">
                <a:latin typeface="Open Sans"/>
                <a:ea typeface="Open Sans"/>
                <a:cs typeface="Open Sans"/>
                <a:sym typeface="Open Sans"/>
              </a:rPr>
              <a:t>Schedule, Preferred Activities, Friends to Focus on, etc.</a:t>
            </a:r>
            <a:endParaRPr sz="1100">
              <a:latin typeface="Open Sans"/>
              <a:ea typeface="Open Sans"/>
              <a:cs typeface="Open Sans"/>
              <a:sym typeface="Open Sans"/>
            </a:endParaRPr>
          </a:p>
        </p:txBody>
      </p:sp>
      <p:sp>
        <p:nvSpPr>
          <p:cNvPr id="260" name="Google Shape;260;p27"/>
          <p:cNvSpPr/>
          <p:nvPr/>
        </p:nvSpPr>
        <p:spPr>
          <a:xfrm>
            <a:off x="1032600" y="3121575"/>
            <a:ext cx="10428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a</a:t>
            </a:r>
            <a:r>
              <a:rPr lang="en">
                <a:solidFill>
                  <a:srgbClr val="00463C"/>
                </a:solidFill>
                <a:latin typeface="Poppins"/>
                <a:ea typeface="Poppins"/>
                <a:cs typeface="Poppins"/>
                <a:sym typeface="Poppins"/>
              </a:rPr>
              <a:t>ctivities</a:t>
            </a:r>
            <a:endParaRPr>
              <a:solidFill>
                <a:srgbClr val="00463C"/>
              </a:solidFill>
              <a:latin typeface="Poppins"/>
              <a:ea typeface="Poppins"/>
              <a:cs typeface="Poppins"/>
              <a:sym typeface="Poppins"/>
            </a:endParaRPr>
          </a:p>
        </p:txBody>
      </p:sp>
      <p:sp>
        <p:nvSpPr>
          <p:cNvPr id="261" name="Google Shape;261;p27"/>
          <p:cNvSpPr/>
          <p:nvPr/>
        </p:nvSpPr>
        <p:spPr>
          <a:xfrm>
            <a:off x="3860438" y="3121575"/>
            <a:ext cx="14574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preferences</a:t>
            </a:r>
            <a:endParaRPr>
              <a:solidFill>
                <a:srgbClr val="00463C"/>
              </a:solidFill>
              <a:latin typeface="Poppins"/>
              <a:ea typeface="Poppins"/>
              <a:cs typeface="Poppins"/>
              <a:sym typeface="Poppins"/>
            </a:endParaRPr>
          </a:p>
        </p:txBody>
      </p:sp>
      <p:sp>
        <p:nvSpPr>
          <p:cNvPr id="262" name="Google Shape;262;p27"/>
          <p:cNvSpPr/>
          <p:nvPr/>
        </p:nvSpPr>
        <p:spPr>
          <a:xfrm>
            <a:off x="7162200" y="3121575"/>
            <a:ext cx="8556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friends</a:t>
            </a:r>
            <a:endParaRPr>
              <a:solidFill>
                <a:srgbClr val="00463C"/>
              </a:solidFill>
              <a:latin typeface="Poppins"/>
              <a:ea typeface="Poppins"/>
              <a:cs typeface="Poppins"/>
              <a:sym typeface="Poppins"/>
            </a:endParaRPr>
          </a:p>
        </p:txBody>
      </p:sp>
      <p:sp>
        <p:nvSpPr>
          <p:cNvPr id="263" name="Google Shape;263;p27"/>
          <p:cNvSpPr/>
          <p:nvPr/>
        </p:nvSpPr>
        <p:spPr>
          <a:xfrm>
            <a:off x="1032600" y="4408375"/>
            <a:ext cx="11688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8CBA7A"/>
                </a:solidFill>
                <a:latin typeface="Poppins"/>
                <a:ea typeface="Poppins"/>
                <a:cs typeface="Poppins"/>
                <a:sym typeface="Poppins"/>
              </a:rPr>
              <a:t>complete</a:t>
            </a:r>
            <a:endParaRPr i="1">
              <a:solidFill>
                <a:srgbClr val="8CBA7A"/>
              </a:solidFill>
              <a:latin typeface="Poppins"/>
              <a:ea typeface="Poppins"/>
              <a:cs typeface="Poppins"/>
              <a:sym typeface="Poppins"/>
            </a:endParaRPr>
          </a:p>
        </p:txBody>
      </p:sp>
      <p:sp>
        <p:nvSpPr>
          <p:cNvPr id="264" name="Google Shape;264;p27"/>
          <p:cNvSpPr/>
          <p:nvPr/>
        </p:nvSpPr>
        <p:spPr>
          <a:xfrm>
            <a:off x="4050600" y="4408375"/>
            <a:ext cx="12672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8CBA7A"/>
                </a:solidFill>
                <a:latin typeface="Poppins"/>
                <a:ea typeface="Poppins"/>
                <a:cs typeface="Poppins"/>
                <a:sym typeface="Poppins"/>
              </a:rPr>
              <a:t>complete</a:t>
            </a:r>
            <a:endParaRPr i="1">
              <a:solidFill>
                <a:srgbClr val="8CBA7A"/>
              </a:solidFill>
              <a:latin typeface="Poppins"/>
              <a:ea typeface="Poppins"/>
              <a:cs typeface="Poppins"/>
              <a:sym typeface="Poppins"/>
            </a:endParaRPr>
          </a:p>
        </p:txBody>
      </p:sp>
      <p:sp>
        <p:nvSpPr>
          <p:cNvPr id="265" name="Google Shape;265;p27"/>
          <p:cNvSpPr/>
          <p:nvPr/>
        </p:nvSpPr>
        <p:spPr>
          <a:xfrm>
            <a:off x="6707550" y="4408375"/>
            <a:ext cx="17649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1C232"/>
                </a:solidFill>
                <a:latin typeface="Poppins"/>
                <a:ea typeface="Poppins"/>
                <a:cs typeface="Poppins"/>
                <a:sym typeface="Poppins"/>
              </a:rPr>
              <a:t>work in progress</a:t>
            </a:r>
            <a:endParaRPr i="1">
              <a:solidFill>
                <a:srgbClr val="F1C232"/>
              </a:solidFill>
              <a:latin typeface="Poppins"/>
              <a:ea typeface="Poppins"/>
              <a:cs typeface="Poppins"/>
              <a:sym typeface="Poppins"/>
            </a:endParaRPr>
          </a:p>
        </p:txBody>
      </p:sp>
      <p:cxnSp>
        <p:nvCxnSpPr>
          <p:cNvPr id="266" name="Google Shape;266;p27"/>
          <p:cNvCxnSpPr>
            <a:stCxn id="256" idx="4"/>
            <a:endCxn id="260" idx="0"/>
          </p:cNvCxnSpPr>
          <p:nvPr/>
        </p:nvCxnSpPr>
        <p:spPr>
          <a:xfrm rot="5400000">
            <a:off x="2751450" y="1301075"/>
            <a:ext cx="623100" cy="3018000"/>
          </a:xfrm>
          <a:prstGeom prst="bentConnector3">
            <a:avLst>
              <a:gd fmla="val 49996" name="adj1"/>
            </a:avLst>
          </a:prstGeom>
          <a:noFill/>
          <a:ln cap="flat" cmpd="sng" w="28575">
            <a:solidFill>
              <a:srgbClr val="00463C"/>
            </a:solidFill>
            <a:prstDash val="solid"/>
            <a:round/>
            <a:headEnd len="med" w="med" type="none"/>
            <a:tailEnd len="med" w="med" type="none"/>
          </a:ln>
        </p:spPr>
      </p:cxnSp>
      <p:cxnSp>
        <p:nvCxnSpPr>
          <p:cNvPr id="267" name="Google Shape;267;p27"/>
          <p:cNvCxnSpPr>
            <a:stCxn id="256" idx="4"/>
            <a:endCxn id="261" idx="0"/>
          </p:cNvCxnSpPr>
          <p:nvPr/>
        </p:nvCxnSpPr>
        <p:spPr>
          <a:xfrm flipH="1" rot="-5400000">
            <a:off x="4269000" y="2801525"/>
            <a:ext cx="623100" cy="17100"/>
          </a:xfrm>
          <a:prstGeom prst="bentConnector3">
            <a:avLst>
              <a:gd fmla="val 49996" name="adj1"/>
            </a:avLst>
          </a:prstGeom>
          <a:noFill/>
          <a:ln cap="flat" cmpd="sng" w="28575">
            <a:solidFill>
              <a:srgbClr val="00463C"/>
            </a:solidFill>
            <a:prstDash val="solid"/>
            <a:round/>
            <a:headEnd len="med" w="med" type="none"/>
            <a:tailEnd len="med" w="med" type="none"/>
          </a:ln>
        </p:spPr>
      </p:cxnSp>
      <p:cxnSp>
        <p:nvCxnSpPr>
          <p:cNvPr id="268" name="Google Shape;268;p27"/>
          <p:cNvCxnSpPr>
            <a:stCxn id="256" idx="4"/>
            <a:endCxn id="262" idx="0"/>
          </p:cNvCxnSpPr>
          <p:nvPr/>
        </p:nvCxnSpPr>
        <p:spPr>
          <a:xfrm flipH="1" rot="-5400000">
            <a:off x="5769450" y="1301075"/>
            <a:ext cx="623100" cy="3018000"/>
          </a:xfrm>
          <a:prstGeom prst="bentConnector3">
            <a:avLst>
              <a:gd fmla="val 49996" name="adj1"/>
            </a:avLst>
          </a:prstGeom>
          <a:noFill/>
          <a:ln cap="flat" cmpd="sng" w="28575">
            <a:solidFill>
              <a:srgbClr val="00463C"/>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72" name="Shape 272"/>
        <p:cNvGrpSpPr/>
        <p:nvPr/>
      </p:nvGrpSpPr>
      <p:grpSpPr>
        <a:xfrm>
          <a:off x="0" y="0"/>
          <a:ext cx="0" cy="0"/>
          <a:chOff x="0" y="0"/>
          <a:chExt cx="0" cy="0"/>
        </a:xfrm>
      </p:grpSpPr>
      <p:sp>
        <p:nvSpPr>
          <p:cNvPr id="273" name="Google Shape;27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implemented features: task 1 flow</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sp>
        <p:nvSpPr>
          <p:cNvPr id="274" name="Google Shape;274;p28"/>
          <p:cNvSpPr txBox="1"/>
          <p:nvPr>
            <p:ph idx="1" type="body"/>
          </p:nvPr>
        </p:nvSpPr>
        <p:spPr>
          <a:xfrm>
            <a:off x="311700" y="1152475"/>
            <a:ext cx="8520600" cy="7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Set your activity and time preferences, and then accept a hangout that aligns with those preferences</a:t>
            </a:r>
            <a:endParaRPr sz="16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1200"/>
              </a:spcBef>
              <a:spcAft>
                <a:spcPts val="1200"/>
              </a:spcAft>
              <a:buNone/>
            </a:pPr>
            <a:r>
              <a:t/>
            </a:r>
            <a:endParaRPr sz="1600">
              <a:solidFill>
                <a:schemeClr val="dk1"/>
              </a:solidFill>
              <a:latin typeface="Open Sans"/>
              <a:ea typeface="Open Sans"/>
              <a:cs typeface="Open Sans"/>
              <a:sym typeface="Open Sans"/>
            </a:endParaRPr>
          </a:p>
        </p:txBody>
      </p:sp>
      <p:pic>
        <p:nvPicPr>
          <p:cNvPr id="275" name="Google Shape;275;p28"/>
          <p:cNvPicPr preferRelativeResize="0"/>
          <p:nvPr/>
        </p:nvPicPr>
        <p:blipFill>
          <a:blip r:embed="rId3">
            <a:alphaModFix/>
          </a:blip>
          <a:stretch>
            <a:fillRect/>
          </a:stretch>
        </p:blipFill>
        <p:spPr>
          <a:xfrm>
            <a:off x="5287425" y="2323132"/>
            <a:ext cx="1117926" cy="2420721"/>
          </a:xfrm>
          <a:prstGeom prst="rect">
            <a:avLst/>
          </a:prstGeom>
          <a:noFill/>
          <a:ln cap="flat" cmpd="sng" w="9525">
            <a:solidFill>
              <a:schemeClr val="dk2"/>
            </a:solidFill>
            <a:prstDash val="solid"/>
            <a:round/>
            <a:headEnd len="sm" w="sm" type="none"/>
            <a:tailEnd len="sm" w="sm" type="none"/>
          </a:ln>
        </p:spPr>
      </p:pic>
      <p:pic>
        <p:nvPicPr>
          <p:cNvPr id="276" name="Google Shape;276;p28"/>
          <p:cNvPicPr preferRelativeResize="0"/>
          <p:nvPr/>
        </p:nvPicPr>
        <p:blipFill>
          <a:blip r:embed="rId4">
            <a:alphaModFix/>
          </a:blip>
          <a:stretch>
            <a:fillRect/>
          </a:stretch>
        </p:blipFill>
        <p:spPr>
          <a:xfrm>
            <a:off x="6573137" y="2323160"/>
            <a:ext cx="1117926" cy="2420767"/>
          </a:xfrm>
          <a:prstGeom prst="rect">
            <a:avLst/>
          </a:prstGeom>
          <a:noFill/>
          <a:ln cap="flat" cmpd="sng" w="9525">
            <a:solidFill>
              <a:schemeClr val="dk2"/>
            </a:solidFill>
            <a:prstDash val="solid"/>
            <a:round/>
            <a:headEnd len="sm" w="sm" type="none"/>
            <a:tailEnd len="sm" w="sm" type="none"/>
          </a:ln>
        </p:spPr>
      </p:pic>
      <p:pic>
        <p:nvPicPr>
          <p:cNvPr id="277" name="Google Shape;277;p28"/>
          <p:cNvPicPr preferRelativeResize="0"/>
          <p:nvPr/>
        </p:nvPicPr>
        <p:blipFill>
          <a:blip r:embed="rId5">
            <a:alphaModFix/>
          </a:blip>
          <a:stretch>
            <a:fillRect/>
          </a:stretch>
        </p:blipFill>
        <p:spPr>
          <a:xfrm>
            <a:off x="7858850" y="2323110"/>
            <a:ext cx="1117926" cy="2420767"/>
          </a:xfrm>
          <a:prstGeom prst="rect">
            <a:avLst/>
          </a:prstGeom>
          <a:noFill/>
          <a:ln cap="flat" cmpd="sng" w="9525">
            <a:solidFill>
              <a:schemeClr val="dk2"/>
            </a:solidFill>
            <a:prstDash val="solid"/>
            <a:round/>
            <a:headEnd len="sm" w="sm" type="none"/>
            <a:tailEnd len="sm" w="sm" type="none"/>
          </a:ln>
        </p:spPr>
      </p:pic>
      <p:pic>
        <p:nvPicPr>
          <p:cNvPr id="278" name="Google Shape;278;p28"/>
          <p:cNvPicPr preferRelativeResize="0"/>
          <p:nvPr/>
        </p:nvPicPr>
        <p:blipFill>
          <a:blip r:embed="rId6">
            <a:alphaModFix/>
          </a:blip>
          <a:stretch>
            <a:fillRect/>
          </a:stretch>
        </p:blipFill>
        <p:spPr>
          <a:xfrm>
            <a:off x="3982038" y="2323132"/>
            <a:ext cx="1117926" cy="2420721"/>
          </a:xfrm>
          <a:prstGeom prst="rect">
            <a:avLst/>
          </a:prstGeom>
          <a:noFill/>
          <a:ln cap="flat" cmpd="sng" w="9525">
            <a:solidFill>
              <a:schemeClr val="dk2"/>
            </a:solidFill>
            <a:prstDash val="solid"/>
            <a:round/>
            <a:headEnd len="sm" w="sm" type="none"/>
            <a:tailEnd len="sm" w="sm" type="none"/>
          </a:ln>
        </p:spPr>
      </p:pic>
      <p:pic>
        <p:nvPicPr>
          <p:cNvPr id="279" name="Google Shape;279;p28"/>
          <p:cNvPicPr preferRelativeResize="0"/>
          <p:nvPr/>
        </p:nvPicPr>
        <p:blipFill>
          <a:blip r:embed="rId7">
            <a:alphaModFix/>
          </a:blip>
          <a:stretch>
            <a:fillRect/>
          </a:stretch>
        </p:blipFill>
        <p:spPr>
          <a:xfrm>
            <a:off x="2660626" y="2323169"/>
            <a:ext cx="1117926" cy="2420721"/>
          </a:xfrm>
          <a:prstGeom prst="rect">
            <a:avLst/>
          </a:prstGeom>
          <a:noFill/>
          <a:ln cap="flat" cmpd="sng" w="9525">
            <a:solidFill>
              <a:schemeClr val="dk2"/>
            </a:solidFill>
            <a:prstDash val="solid"/>
            <a:round/>
            <a:headEnd len="sm" w="sm" type="none"/>
            <a:tailEnd len="sm" w="sm" type="none"/>
          </a:ln>
        </p:spPr>
      </p:pic>
      <p:pic>
        <p:nvPicPr>
          <p:cNvPr id="280" name="Google Shape;280;p28"/>
          <p:cNvPicPr preferRelativeResize="0"/>
          <p:nvPr/>
        </p:nvPicPr>
        <p:blipFill>
          <a:blip r:embed="rId8">
            <a:alphaModFix/>
          </a:blip>
          <a:stretch>
            <a:fillRect/>
          </a:stretch>
        </p:blipFill>
        <p:spPr>
          <a:xfrm>
            <a:off x="1366700" y="2323409"/>
            <a:ext cx="1117926" cy="2420204"/>
          </a:xfrm>
          <a:prstGeom prst="rect">
            <a:avLst/>
          </a:prstGeom>
          <a:noFill/>
          <a:ln cap="flat" cmpd="sng" w="9525">
            <a:solidFill>
              <a:schemeClr val="dk1"/>
            </a:solidFill>
            <a:prstDash val="solid"/>
            <a:round/>
            <a:headEnd len="sm" w="sm" type="none"/>
            <a:tailEnd len="sm" w="sm" type="none"/>
          </a:ln>
        </p:spPr>
      </p:pic>
      <p:pic>
        <p:nvPicPr>
          <p:cNvPr id="281" name="Google Shape;281;p28"/>
          <p:cNvPicPr preferRelativeResize="0"/>
          <p:nvPr/>
        </p:nvPicPr>
        <p:blipFill>
          <a:blip r:embed="rId9">
            <a:alphaModFix/>
          </a:blip>
          <a:stretch>
            <a:fillRect/>
          </a:stretch>
        </p:blipFill>
        <p:spPr>
          <a:xfrm>
            <a:off x="72800" y="2323375"/>
            <a:ext cx="1117926" cy="2420198"/>
          </a:xfrm>
          <a:prstGeom prst="rect">
            <a:avLst/>
          </a:prstGeom>
          <a:noFill/>
          <a:ln cap="flat" cmpd="sng" w="9525">
            <a:solidFill>
              <a:schemeClr val="dk1"/>
            </a:solidFill>
            <a:prstDash val="solid"/>
            <a:round/>
            <a:headEnd len="sm" w="sm" type="none"/>
            <a:tailEnd len="sm" w="sm" type="none"/>
          </a:ln>
        </p:spPr>
      </p:pic>
      <p:sp>
        <p:nvSpPr>
          <p:cNvPr id="282" name="Google Shape;282;p28"/>
          <p:cNvSpPr txBox="1"/>
          <p:nvPr/>
        </p:nvSpPr>
        <p:spPr>
          <a:xfrm>
            <a:off x="760875" y="4782600"/>
            <a:ext cx="39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283" name="Google Shape;283;p28"/>
          <p:cNvCxnSpPr>
            <a:stCxn id="281" idx="3"/>
            <a:endCxn id="280" idx="1"/>
          </p:cNvCxnSpPr>
          <p:nvPr/>
        </p:nvCxnSpPr>
        <p:spPr>
          <a:xfrm>
            <a:off x="1190726" y="3533474"/>
            <a:ext cx="176100" cy="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28"/>
          <p:cNvCxnSpPr>
            <a:stCxn id="280" idx="3"/>
            <a:endCxn id="279" idx="1"/>
          </p:cNvCxnSpPr>
          <p:nvPr/>
        </p:nvCxnSpPr>
        <p:spPr>
          <a:xfrm>
            <a:off x="2484626" y="3533510"/>
            <a:ext cx="176100" cy="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28"/>
          <p:cNvCxnSpPr>
            <a:stCxn id="279" idx="3"/>
            <a:endCxn id="278" idx="1"/>
          </p:cNvCxnSpPr>
          <p:nvPr/>
        </p:nvCxnSpPr>
        <p:spPr>
          <a:xfrm>
            <a:off x="3778552" y="3533529"/>
            <a:ext cx="203400" cy="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28"/>
          <p:cNvCxnSpPr>
            <a:stCxn id="278" idx="3"/>
            <a:endCxn id="275" idx="1"/>
          </p:cNvCxnSpPr>
          <p:nvPr/>
        </p:nvCxnSpPr>
        <p:spPr>
          <a:xfrm>
            <a:off x="5099964" y="3533492"/>
            <a:ext cx="187500" cy="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8"/>
          <p:cNvCxnSpPr>
            <a:stCxn id="275" idx="3"/>
            <a:endCxn id="276" idx="1"/>
          </p:cNvCxnSpPr>
          <p:nvPr/>
        </p:nvCxnSpPr>
        <p:spPr>
          <a:xfrm>
            <a:off x="6405351" y="3533492"/>
            <a:ext cx="167700" cy="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8"/>
          <p:cNvCxnSpPr>
            <a:stCxn id="276" idx="3"/>
            <a:endCxn id="277" idx="1"/>
          </p:cNvCxnSpPr>
          <p:nvPr/>
        </p:nvCxnSpPr>
        <p:spPr>
          <a:xfrm>
            <a:off x="7691064" y="3533543"/>
            <a:ext cx="167700" cy="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8"/>
          <p:cNvSpPr/>
          <p:nvPr/>
        </p:nvSpPr>
        <p:spPr>
          <a:xfrm>
            <a:off x="4008150" y="2398100"/>
            <a:ext cx="1117800" cy="271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293" name="Shape 293"/>
        <p:cNvGrpSpPr/>
        <p:nvPr/>
      </p:nvGrpSpPr>
      <p:grpSpPr>
        <a:xfrm>
          <a:off x="0" y="0"/>
          <a:ext cx="0" cy="0"/>
          <a:chOff x="0" y="0"/>
          <a:chExt cx="0" cy="0"/>
        </a:xfrm>
      </p:grpSpPr>
      <p:sp>
        <p:nvSpPr>
          <p:cNvPr id="294" name="Google Shape;29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p</a:t>
            </a:r>
            <a:r>
              <a:rPr lang="en">
                <a:solidFill>
                  <a:srgbClr val="00463C"/>
                </a:solidFill>
                <a:latin typeface="Poppins"/>
                <a:ea typeface="Poppins"/>
                <a:cs typeface="Poppins"/>
                <a:sym typeface="Poppins"/>
              </a:rPr>
              <a:t>lan for non-</a:t>
            </a:r>
            <a:r>
              <a:rPr lang="en">
                <a:solidFill>
                  <a:srgbClr val="00463C"/>
                </a:solidFill>
                <a:latin typeface="Poppins"/>
                <a:ea typeface="Poppins"/>
                <a:cs typeface="Poppins"/>
                <a:sym typeface="Poppins"/>
              </a:rPr>
              <a:t>implemented features: gantt</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graphicFrame>
        <p:nvGraphicFramePr>
          <p:cNvPr id="295" name="Google Shape;295;p29"/>
          <p:cNvGraphicFramePr/>
          <p:nvPr/>
        </p:nvGraphicFramePr>
        <p:xfrm>
          <a:off x="387900" y="1645725"/>
          <a:ext cx="3000000" cy="3000000"/>
        </p:xfrm>
        <a:graphic>
          <a:graphicData uri="http://schemas.openxmlformats.org/drawingml/2006/table">
            <a:tbl>
              <a:tblPr>
                <a:noFill/>
                <a:tableStyleId>{8C178DEE-A049-4D0D-9D07-6C8ECF539561}</a:tableStyleId>
              </a:tblPr>
              <a:tblGrid>
                <a:gridCol w="862725"/>
                <a:gridCol w="1510975"/>
                <a:gridCol w="834575"/>
                <a:gridCol w="865075"/>
                <a:gridCol w="865075"/>
                <a:gridCol w="865075"/>
                <a:gridCol w="865075"/>
                <a:gridCol w="865075"/>
                <a:gridCol w="865075"/>
              </a:tblGrid>
              <a:tr h="365750">
                <a:tc>
                  <a:txBody>
                    <a:bodyPr/>
                    <a:lstStyle/>
                    <a:p>
                      <a:pPr indent="0" lvl="0" marL="0" rtl="0" algn="l">
                        <a:spcBef>
                          <a:spcPts val="0"/>
                        </a:spcBef>
                        <a:spcAft>
                          <a:spcPts val="0"/>
                        </a:spcAft>
                        <a:buNone/>
                      </a:pPr>
                      <a:r>
                        <a:rPr b="1" lang="en" sz="1100">
                          <a:latin typeface="Open Sans"/>
                          <a:ea typeface="Open Sans"/>
                          <a:cs typeface="Open Sans"/>
                          <a:sym typeface="Open Sans"/>
                        </a:rPr>
                        <a:t>Category</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b="1" lang="en" sz="1100">
                          <a:latin typeface="Open Sans"/>
                          <a:ea typeface="Open Sans"/>
                          <a:cs typeface="Open Sans"/>
                          <a:sym typeface="Open Sans"/>
                        </a:rPr>
                        <a:t>Task</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rPr b="1" lang="en" sz="1100">
                          <a:latin typeface="Open Sans"/>
                          <a:ea typeface="Open Sans"/>
                          <a:cs typeface="Open Sans"/>
                          <a:sym typeface="Open Sans"/>
                        </a:rPr>
                        <a:t>Assignee</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Weekend</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Sun 3/6</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Mon 3/7</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Tues 3/8</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Wed </a:t>
                      </a:r>
                      <a:r>
                        <a:rPr b="1" lang="en" sz="1100">
                          <a:latin typeface="Open Sans"/>
                          <a:ea typeface="Open Sans"/>
                          <a:cs typeface="Open Sans"/>
                          <a:sym typeface="Open Sans"/>
                        </a:rPr>
                        <a:t>3/9</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sz="1100">
                          <a:latin typeface="Open Sans"/>
                          <a:ea typeface="Open Sans"/>
                          <a:cs typeface="Open Sans"/>
                          <a:sym typeface="Open Sans"/>
                        </a:rPr>
                        <a:t>Thu 3/10</a:t>
                      </a:r>
                      <a:endParaRPr b="1"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Screen</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Single Friend</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Amelia</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Screen</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Plant an Activity</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Chris</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Screen</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Upload a Memory</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Amelia</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Task 3</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Plant an Activity</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Chris</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Task 2</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Update Friend</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Chris</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6AA84F"/>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Task 4</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Reflect</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Amelia</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D5A6BD"/>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Misc.</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Open Sans"/>
                          <a:ea typeface="Open Sans"/>
                          <a:cs typeface="Open Sans"/>
                          <a:sym typeface="Open Sans"/>
                        </a:rPr>
                        <a:t>Profile</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solidFill>
                      <a:srgbClr val="E69138"/>
                    </a:solidFill>
                  </a:tcPr>
                </a:tc>
              </a:tr>
              <a:tr h="365750">
                <a:tc>
                  <a:txBody>
                    <a:bodyPr/>
                    <a:lstStyle/>
                    <a:p>
                      <a:pPr indent="0" lvl="0" marL="0" rtl="0" algn="l">
                        <a:spcBef>
                          <a:spcPts val="0"/>
                        </a:spcBef>
                        <a:spcAft>
                          <a:spcPts val="0"/>
                        </a:spcAft>
                        <a:buNone/>
                      </a:pPr>
                      <a:r>
                        <a:rPr lang="en" sz="1100">
                          <a:latin typeface="Open Sans"/>
                          <a:ea typeface="Open Sans"/>
                          <a:cs typeface="Open Sans"/>
                          <a:sym typeface="Open Sans"/>
                        </a:rPr>
                        <a:t>Misc.</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Open Sans"/>
                          <a:ea typeface="Open Sans"/>
                          <a:cs typeface="Open Sans"/>
                          <a:sym typeface="Open Sans"/>
                        </a:rPr>
                        <a:t>Login</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solidFill>
                      <a:srgbClr val="E69138"/>
                    </a:solidFill>
                  </a:tcPr>
                </a:tc>
              </a:tr>
            </a:tbl>
          </a:graphicData>
        </a:graphic>
      </p:graphicFrame>
      <p:graphicFrame>
        <p:nvGraphicFramePr>
          <p:cNvPr id="296" name="Google Shape;296;p29"/>
          <p:cNvGraphicFramePr/>
          <p:nvPr/>
        </p:nvGraphicFramePr>
        <p:xfrm>
          <a:off x="5326300" y="1217425"/>
          <a:ext cx="3000000" cy="3000000"/>
        </p:xfrm>
        <a:graphic>
          <a:graphicData uri="http://schemas.openxmlformats.org/drawingml/2006/table">
            <a:tbl>
              <a:tblPr>
                <a:noFill/>
                <a:tableStyleId>{8C178DEE-A049-4D0D-9D07-6C8ECF539561}</a:tableStyleId>
              </a:tblPr>
              <a:tblGrid>
                <a:gridCol w="865075"/>
                <a:gridCol w="865075"/>
                <a:gridCol w="865075"/>
                <a:gridCol w="865075"/>
              </a:tblGrid>
              <a:tr h="223825">
                <a:tc>
                  <a:txBody>
                    <a:bodyPr/>
                    <a:lstStyle/>
                    <a:p>
                      <a:pPr indent="0" lvl="0" marL="0" rtl="0" algn="l">
                        <a:spcBef>
                          <a:spcPts val="0"/>
                        </a:spcBef>
                        <a:spcAft>
                          <a:spcPts val="0"/>
                        </a:spcAft>
                        <a:buNone/>
                      </a:pPr>
                      <a:r>
                        <a:rPr b="1" i="1" lang="en" sz="900">
                          <a:latin typeface="Open Sans"/>
                          <a:ea typeface="Open Sans"/>
                          <a:cs typeface="Open Sans"/>
                          <a:sym typeface="Open Sans"/>
                        </a:rPr>
                        <a:t>Key</a:t>
                      </a:r>
                      <a:endParaRPr b="1" i="1" sz="900">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i="1" lang="en" sz="900">
                          <a:latin typeface="Open Sans"/>
                          <a:ea typeface="Open Sans"/>
                          <a:cs typeface="Open Sans"/>
                          <a:sym typeface="Open Sans"/>
                        </a:rPr>
                        <a:t>Due date</a:t>
                      </a:r>
                      <a:endParaRPr i="1" sz="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69138"/>
                    </a:solidFill>
                  </a:tcPr>
                </a:tc>
                <a:tc>
                  <a:txBody>
                    <a:bodyPr/>
                    <a:lstStyle/>
                    <a:p>
                      <a:pPr indent="0" lvl="0" marL="0" rtl="0" algn="ctr">
                        <a:spcBef>
                          <a:spcPts val="0"/>
                        </a:spcBef>
                        <a:spcAft>
                          <a:spcPts val="0"/>
                        </a:spcAft>
                        <a:buNone/>
                      </a:pPr>
                      <a:r>
                        <a:rPr i="1" lang="en" sz="900">
                          <a:latin typeface="Open Sans"/>
                          <a:ea typeface="Open Sans"/>
                          <a:cs typeface="Open Sans"/>
                          <a:sym typeface="Open Sans"/>
                        </a:rPr>
                        <a:t>Not blocked</a:t>
                      </a:r>
                      <a:endParaRPr i="1" sz="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i="1" lang="en" sz="900">
                          <a:latin typeface="Open Sans"/>
                          <a:ea typeface="Open Sans"/>
                          <a:cs typeface="Open Sans"/>
                          <a:sym typeface="Open Sans"/>
                        </a:rPr>
                        <a:t>Blocked</a:t>
                      </a:r>
                      <a:r>
                        <a:rPr baseline="30000" i="1" lang="en" sz="900">
                          <a:latin typeface="Open Sans"/>
                          <a:ea typeface="Open Sans"/>
                          <a:cs typeface="Open Sans"/>
                          <a:sym typeface="Open Sans"/>
                        </a:rPr>
                        <a:t>1</a:t>
                      </a:r>
                      <a:endParaRPr baseline="30000" i="1" sz="900">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5A6BD"/>
                    </a:solidFill>
                  </a:tcPr>
                </a:tc>
              </a:tr>
            </a:tbl>
          </a:graphicData>
        </a:graphic>
      </p:graphicFrame>
      <p:sp>
        <p:nvSpPr>
          <p:cNvPr id="297" name="Google Shape;297;p29"/>
          <p:cNvSpPr txBox="1"/>
          <p:nvPr>
            <p:ph idx="1" type="body"/>
          </p:nvPr>
        </p:nvSpPr>
        <p:spPr>
          <a:xfrm>
            <a:off x="83175" y="4796700"/>
            <a:ext cx="8520600" cy="346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solidFill>
                  <a:schemeClr val="dk1"/>
                </a:solidFill>
                <a:latin typeface="Open Sans"/>
                <a:ea typeface="Open Sans"/>
                <a:cs typeface="Open Sans"/>
                <a:sym typeface="Open Sans"/>
              </a:rPr>
              <a:t>1. Cannot start until some other task is completed</a:t>
            </a:r>
            <a:endParaRPr sz="900">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01" name="Shape 301"/>
        <p:cNvGrpSpPr/>
        <p:nvPr/>
      </p:nvGrpSpPr>
      <p:grpSpPr>
        <a:xfrm>
          <a:off x="0" y="0"/>
          <a:ext cx="0" cy="0"/>
          <a:chOff x="0" y="0"/>
          <a:chExt cx="0" cy="0"/>
        </a:xfrm>
      </p:grpSpPr>
      <p:sp>
        <p:nvSpPr>
          <p:cNvPr id="302" name="Google Shape;30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463C"/>
                </a:solidFill>
                <a:latin typeface="Poppins"/>
                <a:ea typeface="Poppins"/>
                <a:cs typeface="Poppins"/>
                <a:sym typeface="Poppins"/>
              </a:rPr>
              <a:t>plan for non-implemented features: Notion</a:t>
            </a:r>
            <a:endParaRPr>
              <a:solidFill>
                <a:srgbClr val="00463C"/>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pic>
        <p:nvPicPr>
          <p:cNvPr id="303" name="Google Shape;303;p30"/>
          <p:cNvPicPr preferRelativeResize="0"/>
          <p:nvPr/>
        </p:nvPicPr>
        <p:blipFill>
          <a:blip r:embed="rId3">
            <a:alphaModFix/>
          </a:blip>
          <a:stretch>
            <a:fillRect/>
          </a:stretch>
        </p:blipFill>
        <p:spPr>
          <a:xfrm>
            <a:off x="1591213" y="1388300"/>
            <a:ext cx="5961574" cy="3367949"/>
          </a:xfrm>
          <a:prstGeom prst="rect">
            <a:avLst/>
          </a:prstGeom>
          <a:noFill/>
          <a:ln>
            <a:noFill/>
          </a:ln>
          <a:effectLst>
            <a:outerShdw blurRad="57150" rotWithShape="0" algn="bl" dir="5400000" dist="19050">
              <a:srgbClr val="000000">
                <a:alpha val="50000"/>
              </a:srgbClr>
            </a:outerShdw>
          </a:effectLst>
        </p:spPr>
      </p:pic>
      <p:pic>
        <p:nvPicPr>
          <p:cNvPr id="304" name="Google Shape;304;p30"/>
          <p:cNvPicPr preferRelativeResize="0"/>
          <p:nvPr/>
        </p:nvPicPr>
        <p:blipFill>
          <a:blip r:embed="rId4">
            <a:alphaModFix/>
          </a:blip>
          <a:stretch>
            <a:fillRect/>
          </a:stretch>
        </p:blipFill>
        <p:spPr>
          <a:xfrm>
            <a:off x="8158225" y="502776"/>
            <a:ext cx="457201" cy="457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08" name="Shape 308"/>
        <p:cNvGrpSpPr/>
        <p:nvPr/>
      </p:nvGrpSpPr>
      <p:grpSpPr>
        <a:xfrm>
          <a:off x="0" y="0"/>
          <a:ext cx="0" cy="0"/>
          <a:chOff x="0" y="0"/>
          <a:chExt cx="0" cy="0"/>
        </a:xfrm>
      </p:grpSpPr>
      <p:sp>
        <p:nvSpPr>
          <p:cNvPr id="309" name="Google Shape;30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w</a:t>
            </a:r>
            <a:r>
              <a:rPr lang="en">
                <a:solidFill>
                  <a:srgbClr val="00463C"/>
                </a:solidFill>
                <a:latin typeface="Poppins"/>
                <a:ea typeface="Poppins"/>
                <a:cs typeface="Poppins"/>
                <a:sym typeface="Poppins"/>
              </a:rPr>
              <a:t>izard of oz</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sp>
        <p:nvSpPr>
          <p:cNvPr id="310" name="Google Shape;310;p31"/>
          <p:cNvSpPr/>
          <p:nvPr/>
        </p:nvSpPr>
        <p:spPr>
          <a:xfrm>
            <a:off x="486300" y="1592625"/>
            <a:ext cx="3868200" cy="3001500"/>
          </a:xfrm>
          <a:prstGeom prst="roundRect">
            <a:avLst>
              <a:gd fmla="val 16667" name="adj"/>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solidFill>
                  <a:schemeClr val="dk1"/>
                </a:solidFill>
                <a:latin typeface="Open Sans"/>
                <a:ea typeface="Open Sans"/>
                <a:cs typeface="Open Sans"/>
                <a:sym typeface="Open Sans"/>
              </a:rPr>
              <a:t>Friends and previous activities already on platform as if the user has had the app for a while</a:t>
            </a:r>
            <a:endParaRPr sz="2000">
              <a:solidFill>
                <a:schemeClr val="dk1"/>
              </a:solidFill>
              <a:latin typeface="Open Sans"/>
              <a:ea typeface="Open Sans"/>
              <a:cs typeface="Open Sans"/>
              <a:sym typeface="Open Sans"/>
            </a:endParaRPr>
          </a:p>
        </p:txBody>
      </p:sp>
      <p:sp>
        <p:nvSpPr>
          <p:cNvPr id="311" name="Google Shape;311;p31"/>
          <p:cNvSpPr/>
          <p:nvPr/>
        </p:nvSpPr>
        <p:spPr>
          <a:xfrm>
            <a:off x="1034850" y="1416250"/>
            <a:ext cx="27711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463C"/>
                </a:solidFill>
                <a:latin typeface="Poppins"/>
                <a:ea typeface="Poppins"/>
                <a:cs typeface="Poppins"/>
                <a:sym typeface="Poppins"/>
              </a:rPr>
              <a:t>u</a:t>
            </a:r>
            <a:r>
              <a:rPr lang="en" sz="2000">
                <a:solidFill>
                  <a:srgbClr val="00463C"/>
                </a:solidFill>
                <a:latin typeface="Poppins"/>
                <a:ea typeface="Poppins"/>
                <a:cs typeface="Poppins"/>
                <a:sym typeface="Poppins"/>
              </a:rPr>
              <a:t>ser creation; friend addition</a:t>
            </a:r>
            <a:endParaRPr sz="2000">
              <a:solidFill>
                <a:srgbClr val="00463C"/>
              </a:solidFill>
              <a:latin typeface="Poppins"/>
              <a:ea typeface="Poppins"/>
              <a:cs typeface="Poppins"/>
              <a:sym typeface="Poppins"/>
            </a:endParaRPr>
          </a:p>
        </p:txBody>
      </p:sp>
      <p:sp>
        <p:nvSpPr>
          <p:cNvPr id="312" name="Google Shape;312;p31"/>
          <p:cNvSpPr/>
          <p:nvPr/>
        </p:nvSpPr>
        <p:spPr>
          <a:xfrm>
            <a:off x="4964100" y="1592625"/>
            <a:ext cx="3695400" cy="3001500"/>
          </a:xfrm>
          <a:prstGeom prst="roundRect">
            <a:avLst>
              <a:gd fmla="val 16667" name="adj"/>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solidFill>
                  <a:schemeClr val="dk1"/>
                </a:solidFill>
                <a:latin typeface="Open Sans"/>
                <a:ea typeface="Open Sans"/>
                <a:cs typeface="Open Sans"/>
                <a:sym typeface="Open Sans"/>
              </a:rPr>
              <a:t>Addition of activity is simply hard coded on frontend that aligns with preferred activities, illusion that it is generated automatically</a:t>
            </a:r>
            <a:endParaRPr sz="2000">
              <a:solidFill>
                <a:schemeClr val="dk1"/>
              </a:solidFill>
              <a:latin typeface="Open Sans"/>
              <a:ea typeface="Open Sans"/>
              <a:cs typeface="Open Sans"/>
              <a:sym typeface="Open Sans"/>
            </a:endParaRPr>
          </a:p>
        </p:txBody>
      </p:sp>
      <p:sp>
        <p:nvSpPr>
          <p:cNvPr id="313" name="Google Shape;313;p31"/>
          <p:cNvSpPr/>
          <p:nvPr/>
        </p:nvSpPr>
        <p:spPr>
          <a:xfrm>
            <a:off x="5369400" y="1312450"/>
            <a:ext cx="28848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463C"/>
                </a:solidFill>
                <a:latin typeface="Poppins"/>
                <a:ea typeface="Poppins"/>
                <a:cs typeface="Poppins"/>
                <a:sym typeface="Poppins"/>
              </a:rPr>
              <a:t>automatic hangout generation</a:t>
            </a:r>
            <a:endParaRPr sz="2000">
              <a:solidFill>
                <a:srgbClr val="00463C"/>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team</a:t>
            </a:r>
            <a:endParaRPr>
              <a:solidFill>
                <a:srgbClr val="00463C"/>
              </a:solidFill>
              <a:latin typeface="Poppins"/>
              <a:ea typeface="Poppins"/>
              <a:cs typeface="Poppins"/>
              <a:sym typeface="Poppins"/>
            </a:endParaRPr>
          </a:p>
        </p:txBody>
      </p:sp>
      <p:sp>
        <p:nvSpPr>
          <p:cNvPr id="63" name="Google Shape;63;p14"/>
          <p:cNvSpPr txBox="1"/>
          <p:nvPr/>
        </p:nvSpPr>
        <p:spPr>
          <a:xfrm>
            <a:off x="7229715" y="3089922"/>
            <a:ext cx="13593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00463C"/>
                </a:solidFill>
                <a:latin typeface="Poppins"/>
                <a:ea typeface="Poppins"/>
                <a:cs typeface="Poppins"/>
                <a:sym typeface="Poppins"/>
              </a:rPr>
              <a:t>Tiff L.</a:t>
            </a:r>
            <a:endParaRPr sz="1700">
              <a:solidFill>
                <a:srgbClr val="00463C"/>
              </a:solidFill>
              <a:latin typeface="Poppins"/>
              <a:ea typeface="Poppins"/>
              <a:cs typeface="Poppins"/>
              <a:sym typeface="Poppins"/>
            </a:endParaRPr>
          </a:p>
        </p:txBody>
      </p:sp>
      <p:sp>
        <p:nvSpPr>
          <p:cNvPr id="64" name="Google Shape;64;p14"/>
          <p:cNvSpPr txBox="1"/>
          <p:nvPr/>
        </p:nvSpPr>
        <p:spPr>
          <a:xfrm>
            <a:off x="631165" y="3089922"/>
            <a:ext cx="13593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00463C"/>
                </a:solidFill>
                <a:latin typeface="Poppins"/>
                <a:ea typeface="Poppins"/>
                <a:cs typeface="Poppins"/>
                <a:sym typeface="Poppins"/>
              </a:rPr>
              <a:t>Amelia W.</a:t>
            </a:r>
            <a:endParaRPr sz="1700">
              <a:solidFill>
                <a:srgbClr val="00463C"/>
              </a:solidFill>
              <a:latin typeface="Poppins"/>
              <a:ea typeface="Poppins"/>
              <a:cs typeface="Poppins"/>
              <a:sym typeface="Poppins"/>
            </a:endParaRPr>
          </a:p>
        </p:txBody>
      </p:sp>
      <p:sp>
        <p:nvSpPr>
          <p:cNvPr id="65" name="Google Shape;65;p14"/>
          <p:cNvSpPr txBox="1"/>
          <p:nvPr/>
        </p:nvSpPr>
        <p:spPr>
          <a:xfrm>
            <a:off x="408425" y="3473196"/>
            <a:ext cx="1804800" cy="9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Senior</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Math &amp; CS</a:t>
            </a:r>
            <a:endParaRPr>
              <a:latin typeface="Open Sans"/>
              <a:ea typeface="Open Sans"/>
              <a:cs typeface="Open Sans"/>
              <a:sym typeface="Open Sans"/>
            </a:endParaRPr>
          </a:p>
        </p:txBody>
      </p:sp>
      <p:sp>
        <p:nvSpPr>
          <p:cNvPr id="66" name="Google Shape;66;p14"/>
          <p:cNvSpPr txBox="1"/>
          <p:nvPr/>
        </p:nvSpPr>
        <p:spPr>
          <a:xfrm>
            <a:off x="7006975" y="3473196"/>
            <a:ext cx="1804800" cy="9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Senior</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SymSys &amp; English</a:t>
            </a:r>
            <a:endParaRPr>
              <a:latin typeface="Open Sans"/>
              <a:ea typeface="Open Sans"/>
              <a:cs typeface="Open Sans"/>
              <a:sym typeface="Open Sans"/>
            </a:endParaRPr>
          </a:p>
        </p:txBody>
      </p:sp>
      <p:sp>
        <p:nvSpPr>
          <p:cNvPr id="67" name="Google Shape;67;p14"/>
          <p:cNvSpPr txBox="1"/>
          <p:nvPr/>
        </p:nvSpPr>
        <p:spPr>
          <a:xfrm>
            <a:off x="2607942" y="3473196"/>
            <a:ext cx="1804800" cy="9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Junior</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SymSys</a:t>
            </a:r>
            <a:endParaRPr>
              <a:latin typeface="Open Sans"/>
              <a:ea typeface="Open Sans"/>
              <a:cs typeface="Open Sans"/>
              <a:sym typeface="Open Sans"/>
            </a:endParaRPr>
          </a:p>
        </p:txBody>
      </p:sp>
      <p:sp>
        <p:nvSpPr>
          <p:cNvPr id="68" name="Google Shape;68;p14"/>
          <p:cNvSpPr txBox="1"/>
          <p:nvPr/>
        </p:nvSpPr>
        <p:spPr>
          <a:xfrm>
            <a:off x="2830682" y="3089922"/>
            <a:ext cx="13593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00463C"/>
                </a:solidFill>
                <a:latin typeface="Poppins"/>
                <a:ea typeface="Poppins"/>
                <a:cs typeface="Poppins"/>
                <a:sym typeface="Poppins"/>
              </a:rPr>
              <a:t>Chris M.</a:t>
            </a:r>
            <a:endParaRPr sz="1700">
              <a:solidFill>
                <a:srgbClr val="00463C"/>
              </a:solidFill>
              <a:latin typeface="Poppins"/>
              <a:ea typeface="Poppins"/>
              <a:cs typeface="Poppins"/>
              <a:sym typeface="Poppins"/>
            </a:endParaRPr>
          </a:p>
        </p:txBody>
      </p:sp>
      <p:sp>
        <p:nvSpPr>
          <p:cNvPr id="69" name="Google Shape;69;p14"/>
          <p:cNvSpPr txBox="1"/>
          <p:nvPr/>
        </p:nvSpPr>
        <p:spPr>
          <a:xfrm>
            <a:off x="4807458" y="3473196"/>
            <a:ext cx="1804800" cy="9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Senior</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MS&amp;E &amp; CS</a:t>
            </a:r>
            <a:endParaRPr>
              <a:latin typeface="Open Sans"/>
              <a:ea typeface="Open Sans"/>
              <a:cs typeface="Open Sans"/>
              <a:sym typeface="Open Sans"/>
            </a:endParaRPr>
          </a:p>
        </p:txBody>
      </p:sp>
      <p:sp>
        <p:nvSpPr>
          <p:cNvPr id="70" name="Google Shape;70;p14"/>
          <p:cNvSpPr txBox="1"/>
          <p:nvPr/>
        </p:nvSpPr>
        <p:spPr>
          <a:xfrm>
            <a:off x="5030198" y="3089922"/>
            <a:ext cx="13593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00463C"/>
                </a:solidFill>
                <a:latin typeface="Poppins"/>
                <a:ea typeface="Poppins"/>
                <a:cs typeface="Poppins"/>
                <a:sym typeface="Poppins"/>
              </a:rPr>
              <a:t>Jasmine R.</a:t>
            </a:r>
            <a:endParaRPr sz="1700">
              <a:solidFill>
                <a:srgbClr val="00463C"/>
              </a:solidFill>
              <a:latin typeface="Poppins"/>
              <a:ea typeface="Poppins"/>
              <a:cs typeface="Poppins"/>
              <a:sym typeface="Poppins"/>
            </a:endParaRPr>
          </a:p>
        </p:txBody>
      </p:sp>
      <p:grpSp>
        <p:nvGrpSpPr>
          <p:cNvPr id="71" name="Google Shape;71;p14"/>
          <p:cNvGrpSpPr/>
          <p:nvPr/>
        </p:nvGrpSpPr>
        <p:grpSpPr>
          <a:xfrm flipH="1" rot="-1025702">
            <a:off x="5220293" y="1885891"/>
            <a:ext cx="678519" cy="729633"/>
            <a:chOff x="3073200" y="379750"/>
            <a:chExt cx="217675" cy="234268"/>
          </a:xfrm>
        </p:grpSpPr>
        <p:sp>
          <p:nvSpPr>
            <p:cNvPr id="72" name="Google Shape;72;p14"/>
            <p:cNvSpPr/>
            <p:nvPr/>
          </p:nvSpPr>
          <p:spPr>
            <a:xfrm>
              <a:off x="3073200" y="379750"/>
              <a:ext cx="217675" cy="182700"/>
            </a:xfrm>
            <a:custGeom>
              <a:rect b="b" l="l" r="r" t="t"/>
              <a:pathLst>
                <a:path extrusionOk="0" h="7308" w="8707">
                  <a:moveTo>
                    <a:pt x="4879" y="0"/>
                  </a:moveTo>
                  <a:cubicBezTo>
                    <a:pt x="4843" y="0"/>
                    <a:pt x="4807" y="2"/>
                    <a:pt x="4771" y="6"/>
                  </a:cubicBezTo>
                  <a:cubicBezTo>
                    <a:pt x="4170" y="106"/>
                    <a:pt x="3603" y="606"/>
                    <a:pt x="3336" y="1173"/>
                  </a:cubicBezTo>
                  <a:cubicBezTo>
                    <a:pt x="3109" y="1022"/>
                    <a:pt x="2833" y="946"/>
                    <a:pt x="2559" y="946"/>
                  </a:cubicBezTo>
                  <a:cubicBezTo>
                    <a:pt x="2231" y="946"/>
                    <a:pt x="1905" y="1055"/>
                    <a:pt x="1668" y="1273"/>
                  </a:cubicBezTo>
                  <a:cubicBezTo>
                    <a:pt x="1201" y="1640"/>
                    <a:pt x="1035" y="2341"/>
                    <a:pt x="1335" y="2874"/>
                  </a:cubicBezTo>
                  <a:cubicBezTo>
                    <a:pt x="701" y="2941"/>
                    <a:pt x="167" y="3475"/>
                    <a:pt x="67" y="4109"/>
                  </a:cubicBezTo>
                  <a:cubicBezTo>
                    <a:pt x="0" y="4709"/>
                    <a:pt x="367" y="5343"/>
                    <a:pt x="934" y="5610"/>
                  </a:cubicBezTo>
                  <a:cubicBezTo>
                    <a:pt x="568" y="5843"/>
                    <a:pt x="434" y="6377"/>
                    <a:pt x="701" y="6711"/>
                  </a:cubicBezTo>
                  <a:cubicBezTo>
                    <a:pt x="860" y="6937"/>
                    <a:pt x="1141" y="7071"/>
                    <a:pt x="1431" y="7071"/>
                  </a:cubicBezTo>
                  <a:cubicBezTo>
                    <a:pt x="1568" y="7071"/>
                    <a:pt x="1707" y="7042"/>
                    <a:pt x="1835" y="6977"/>
                  </a:cubicBezTo>
                  <a:lnTo>
                    <a:pt x="1835" y="6877"/>
                  </a:lnTo>
                  <a:cubicBezTo>
                    <a:pt x="2533" y="7166"/>
                    <a:pt x="3291" y="7307"/>
                    <a:pt x="4054" y="7307"/>
                  </a:cubicBezTo>
                  <a:cubicBezTo>
                    <a:pt x="5406" y="7307"/>
                    <a:pt x="6773" y="6863"/>
                    <a:pt x="7839" y="6010"/>
                  </a:cubicBezTo>
                  <a:cubicBezTo>
                    <a:pt x="8173" y="5710"/>
                    <a:pt x="8507" y="5376"/>
                    <a:pt x="8607" y="4943"/>
                  </a:cubicBezTo>
                  <a:cubicBezTo>
                    <a:pt x="8707" y="4476"/>
                    <a:pt x="8507" y="3942"/>
                    <a:pt x="8073" y="3808"/>
                  </a:cubicBezTo>
                  <a:cubicBezTo>
                    <a:pt x="8440" y="3642"/>
                    <a:pt x="8673" y="3141"/>
                    <a:pt x="8507" y="2774"/>
                  </a:cubicBezTo>
                  <a:cubicBezTo>
                    <a:pt x="8401" y="2430"/>
                    <a:pt x="8064" y="2233"/>
                    <a:pt x="7746" y="2233"/>
                  </a:cubicBezTo>
                  <a:cubicBezTo>
                    <a:pt x="7663" y="2233"/>
                    <a:pt x="7582" y="2246"/>
                    <a:pt x="7506" y="2274"/>
                  </a:cubicBezTo>
                  <a:cubicBezTo>
                    <a:pt x="7839" y="1874"/>
                    <a:pt x="7773" y="1207"/>
                    <a:pt x="7372" y="873"/>
                  </a:cubicBezTo>
                  <a:cubicBezTo>
                    <a:pt x="7205" y="770"/>
                    <a:pt x="7004" y="717"/>
                    <a:pt x="6804" y="717"/>
                  </a:cubicBezTo>
                  <a:cubicBezTo>
                    <a:pt x="6484" y="717"/>
                    <a:pt x="6169" y="853"/>
                    <a:pt x="6005" y="1140"/>
                  </a:cubicBezTo>
                  <a:cubicBezTo>
                    <a:pt x="6163" y="540"/>
                    <a:pt x="5514" y="0"/>
                    <a:pt x="4879" y="0"/>
                  </a:cubicBezTo>
                  <a:close/>
                </a:path>
              </a:pathLst>
            </a:custGeom>
            <a:solidFill>
              <a:srgbClr val="8E7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119900" y="429200"/>
              <a:ext cx="170975" cy="178900"/>
            </a:xfrm>
            <a:custGeom>
              <a:rect b="b" l="l" r="r" t="t"/>
              <a:pathLst>
                <a:path extrusionOk="0" h="7156" w="6839">
                  <a:moveTo>
                    <a:pt x="3074" y="1"/>
                  </a:moveTo>
                  <a:cubicBezTo>
                    <a:pt x="2892" y="1"/>
                    <a:pt x="2702" y="20"/>
                    <a:pt x="2502" y="63"/>
                  </a:cubicBezTo>
                  <a:cubicBezTo>
                    <a:pt x="2502" y="129"/>
                    <a:pt x="2469" y="129"/>
                    <a:pt x="2469" y="129"/>
                  </a:cubicBezTo>
                  <a:cubicBezTo>
                    <a:pt x="968" y="463"/>
                    <a:pt x="0" y="1997"/>
                    <a:pt x="334" y="3498"/>
                  </a:cubicBezTo>
                  <a:cubicBezTo>
                    <a:pt x="743" y="5250"/>
                    <a:pt x="1433" y="7156"/>
                    <a:pt x="3008" y="7156"/>
                  </a:cubicBezTo>
                  <a:cubicBezTo>
                    <a:pt x="3233" y="7156"/>
                    <a:pt x="3475" y="7117"/>
                    <a:pt x="3736" y="7034"/>
                  </a:cubicBezTo>
                  <a:cubicBezTo>
                    <a:pt x="6839" y="6067"/>
                    <a:pt x="6572" y="4399"/>
                    <a:pt x="6238" y="3332"/>
                  </a:cubicBezTo>
                  <a:cubicBezTo>
                    <a:pt x="5994" y="2323"/>
                    <a:pt x="5050" y="1"/>
                    <a:pt x="3074" y="1"/>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115725" y="533075"/>
              <a:ext cx="39225" cy="48950"/>
            </a:xfrm>
            <a:custGeom>
              <a:rect b="b" l="l" r="r" t="t"/>
              <a:pathLst>
                <a:path extrusionOk="0" h="1958" w="1569">
                  <a:moveTo>
                    <a:pt x="679" y="0"/>
                  </a:moveTo>
                  <a:cubicBezTo>
                    <a:pt x="623" y="0"/>
                    <a:pt x="573" y="4"/>
                    <a:pt x="534" y="10"/>
                  </a:cubicBezTo>
                  <a:cubicBezTo>
                    <a:pt x="167" y="77"/>
                    <a:pt x="1" y="511"/>
                    <a:pt x="34" y="878"/>
                  </a:cubicBezTo>
                  <a:cubicBezTo>
                    <a:pt x="111" y="1467"/>
                    <a:pt x="561" y="1957"/>
                    <a:pt x="1083" y="1957"/>
                  </a:cubicBezTo>
                  <a:cubicBezTo>
                    <a:pt x="1241" y="1957"/>
                    <a:pt x="1406" y="1912"/>
                    <a:pt x="1568" y="1812"/>
                  </a:cubicBezTo>
                  <a:lnTo>
                    <a:pt x="1235" y="311"/>
                  </a:lnTo>
                  <a:cubicBezTo>
                    <a:pt x="1235" y="69"/>
                    <a:pt x="910" y="0"/>
                    <a:pt x="679" y="0"/>
                  </a:cubicBezTo>
                  <a:close/>
                </a:path>
              </a:pathLst>
            </a:custGeom>
            <a:solidFill>
              <a:srgbClr val="784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183275" y="482450"/>
              <a:ext cx="49225" cy="54900"/>
            </a:xfrm>
            <a:custGeom>
              <a:rect b="b" l="l" r="r" t="t"/>
              <a:pathLst>
                <a:path extrusionOk="0" h="2196" w="1969">
                  <a:moveTo>
                    <a:pt x="101" y="1"/>
                  </a:moveTo>
                  <a:cubicBezTo>
                    <a:pt x="101" y="34"/>
                    <a:pt x="1" y="34"/>
                    <a:pt x="34" y="67"/>
                  </a:cubicBezTo>
                  <a:cubicBezTo>
                    <a:pt x="301" y="568"/>
                    <a:pt x="534" y="1168"/>
                    <a:pt x="968" y="1568"/>
                  </a:cubicBezTo>
                  <a:cubicBezTo>
                    <a:pt x="978" y="1578"/>
                    <a:pt x="988" y="1582"/>
                    <a:pt x="998" y="1582"/>
                  </a:cubicBezTo>
                  <a:cubicBezTo>
                    <a:pt x="1024" y="1582"/>
                    <a:pt x="1054" y="1559"/>
                    <a:pt x="1101" y="1535"/>
                  </a:cubicBezTo>
                  <a:cubicBezTo>
                    <a:pt x="1164" y="1367"/>
                    <a:pt x="1307" y="1212"/>
                    <a:pt x="1445" y="1212"/>
                  </a:cubicBezTo>
                  <a:cubicBezTo>
                    <a:pt x="1527" y="1212"/>
                    <a:pt x="1607" y="1266"/>
                    <a:pt x="1668" y="1402"/>
                  </a:cubicBezTo>
                  <a:cubicBezTo>
                    <a:pt x="1802" y="1669"/>
                    <a:pt x="1635" y="1902"/>
                    <a:pt x="1468" y="2069"/>
                  </a:cubicBezTo>
                  <a:cubicBezTo>
                    <a:pt x="1444" y="2141"/>
                    <a:pt x="1472" y="2196"/>
                    <a:pt x="1502" y="2196"/>
                  </a:cubicBezTo>
                  <a:cubicBezTo>
                    <a:pt x="1514" y="2196"/>
                    <a:pt x="1526" y="2188"/>
                    <a:pt x="1535" y="2169"/>
                  </a:cubicBezTo>
                  <a:cubicBezTo>
                    <a:pt x="1802" y="1902"/>
                    <a:pt x="1969" y="1402"/>
                    <a:pt x="1635" y="1101"/>
                  </a:cubicBezTo>
                  <a:cubicBezTo>
                    <a:pt x="1551" y="1042"/>
                    <a:pt x="1471" y="1018"/>
                    <a:pt x="1397" y="1018"/>
                  </a:cubicBezTo>
                  <a:cubicBezTo>
                    <a:pt x="1210" y="1018"/>
                    <a:pt x="1061" y="1175"/>
                    <a:pt x="975" y="1344"/>
                  </a:cubicBezTo>
                  <a:lnTo>
                    <a:pt x="975" y="1344"/>
                  </a:lnTo>
                  <a:cubicBezTo>
                    <a:pt x="607" y="981"/>
                    <a:pt x="354" y="476"/>
                    <a:pt x="101"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161075" y="511650"/>
              <a:ext cx="8050" cy="5600"/>
            </a:xfrm>
            <a:custGeom>
              <a:rect b="b" l="l" r="r" t="t"/>
              <a:pathLst>
                <a:path extrusionOk="0" h="224" w="322">
                  <a:moveTo>
                    <a:pt x="88" y="0"/>
                  </a:moveTo>
                  <a:cubicBezTo>
                    <a:pt x="55" y="0"/>
                    <a:pt x="21" y="34"/>
                    <a:pt x="21" y="67"/>
                  </a:cubicBezTo>
                  <a:cubicBezTo>
                    <a:pt x="0" y="171"/>
                    <a:pt x="84" y="223"/>
                    <a:pt x="157" y="223"/>
                  </a:cubicBezTo>
                  <a:cubicBezTo>
                    <a:pt x="202" y="223"/>
                    <a:pt x="242" y="204"/>
                    <a:pt x="255" y="167"/>
                  </a:cubicBezTo>
                  <a:cubicBezTo>
                    <a:pt x="322" y="34"/>
                    <a:pt x="221" y="0"/>
                    <a:pt x="121"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225675" y="486625"/>
              <a:ext cx="8500" cy="5825"/>
            </a:xfrm>
            <a:custGeom>
              <a:rect b="b" l="l" r="r" t="t"/>
              <a:pathLst>
                <a:path extrusionOk="0" h="233" w="340">
                  <a:moveTo>
                    <a:pt x="139" y="0"/>
                  </a:moveTo>
                  <a:cubicBezTo>
                    <a:pt x="0" y="0"/>
                    <a:pt x="0" y="232"/>
                    <a:pt x="139" y="232"/>
                  </a:cubicBezTo>
                  <a:cubicBezTo>
                    <a:pt x="167" y="232"/>
                    <a:pt x="200" y="223"/>
                    <a:pt x="239" y="201"/>
                  </a:cubicBezTo>
                  <a:cubicBezTo>
                    <a:pt x="339" y="101"/>
                    <a:pt x="306" y="0"/>
                    <a:pt x="173"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179100" y="543325"/>
              <a:ext cx="50075" cy="12950"/>
            </a:xfrm>
            <a:custGeom>
              <a:rect b="b" l="l" r="r" t="t"/>
              <a:pathLst>
                <a:path extrusionOk="0" h="518" w="2003">
                  <a:moveTo>
                    <a:pt x="68" y="1"/>
                  </a:moveTo>
                  <a:cubicBezTo>
                    <a:pt x="34" y="67"/>
                    <a:pt x="1" y="101"/>
                    <a:pt x="34" y="134"/>
                  </a:cubicBezTo>
                  <a:cubicBezTo>
                    <a:pt x="311" y="384"/>
                    <a:pt x="635" y="518"/>
                    <a:pt x="966" y="518"/>
                  </a:cubicBezTo>
                  <a:cubicBezTo>
                    <a:pt x="1033" y="518"/>
                    <a:pt x="1101" y="512"/>
                    <a:pt x="1168" y="501"/>
                  </a:cubicBezTo>
                  <a:cubicBezTo>
                    <a:pt x="1435" y="468"/>
                    <a:pt x="1936" y="434"/>
                    <a:pt x="2002" y="101"/>
                  </a:cubicBezTo>
                  <a:cubicBezTo>
                    <a:pt x="2002" y="43"/>
                    <a:pt x="1980" y="7"/>
                    <a:pt x="1948" y="7"/>
                  </a:cubicBezTo>
                  <a:cubicBezTo>
                    <a:pt x="1925" y="7"/>
                    <a:pt x="1897" y="26"/>
                    <a:pt x="1869" y="67"/>
                  </a:cubicBezTo>
                  <a:cubicBezTo>
                    <a:pt x="1702" y="301"/>
                    <a:pt x="1302" y="334"/>
                    <a:pt x="1035" y="334"/>
                  </a:cubicBezTo>
                  <a:cubicBezTo>
                    <a:pt x="668" y="334"/>
                    <a:pt x="368" y="201"/>
                    <a:pt x="6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174975" y="541625"/>
              <a:ext cx="10000" cy="15900"/>
            </a:xfrm>
            <a:custGeom>
              <a:rect b="b" l="l" r="r" t="t"/>
              <a:pathLst>
                <a:path extrusionOk="0" h="636" w="400">
                  <a:moveTo>
                    <a:pt x="328" y="0"/>
                  </a:moveTo>
                  <a:cubicBezTo>
                    <a:pt x="30" y="0"/>
                    <a:pt x="0" y="379"/>
                    <a:pt x="32" y="636"/>
                  </a:cubicBezTo>
                  <a:cubicBezTo>
                    <a:pt x="99" y="636"/>
                    <a:pt x="166" y="636"/>
                    <a:pt x="132" y="536"/>
                  </a:cubicBezTo>
                  <a:cubicBezTo>
                    <a:pt x="132" y="469"/>
                    <a:pt x="132" y="336"/>
                    <a:pt x="166" y="236"/>
                  </a:cubicBezTo>
                  <a:cubicBezTo>
                    <a:pt x="199" y="135"/>
                    <a:pt x="299" y="135"/>
                    <a:pt x="366" y="69"/>
                  </a:cubicBezTo>
                  <a:cubicBezTo>
                    <a:pt x="399" y="69"/>
                    <a:pt x="399" y="2"/>
                    <a:pt x="366" y="2"/>
                  </a:cubicBezTo>
                  <a:cubicBezTo>
                    <a:pt x="353" y="1"/>
                    <a:pt x="340" y="0"/>
                    <a:pt x="328" y="0"/>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261312">
              <a:off x="3170078" y="586543"/>
              <a:ext cx="76681" cy="24599"/>
            </a:xfrm>
            <a:custGeom>
              <a:rect b="b" l="l" r="r" t="t"/>
              <a:pathLst>
                <a:path extrusionOk="0" h="984" w="2865">
                  <a:moveTo>
                    <a:pt x="2798" y="1"/>
                  </a:moveTo>
                  <a:cubicBezTo>
                    <a:pt x="2431" y="134"/>
                    <a:pt x="2164" y="401"/>
                    <a:pt x="1831" y="601"/>
                  </a:cubicBezTo>
                  <a:cubicBezTo>
                    <a:pt x="1556" y="729"/>
                    <a:pt x="1221" y="807"/>
                    <a:pt x="886" y="807"/>
                  </a:cubicBezTo>
                  <a:cubicBezTo>
                    <a:pt x="611" y="807"/>
                    <a:pt x="337" y="755"/>
                    <a:pt x="96" y="635"/>
                  </a:cubicBezTo>
                  <a:cubicBezTo>
                    <a:pt x="87" y="630"/>
                    <a:pt x="78" y="628"/>
                    <a:pt x="70" y="628"/>
                  </a:cubicBezTo>
                  <a:cubicBezTo>
                    <a:pt x="21" y="628"/>
                    <a:pt x="1" y="706"/>
                    <a:pt x="29" y="735"/>
                  </a:cubicBezTo>
                  <a:cubicBezTo>
                    <a:pt x="296" y="912"/>
                    <a:pt x="560" y="984"/>
                    <a:pt x="820" y="984"/>
                  </a:cubicBezTo>
                  <a:cubicBezTo>
                    <a:pt x="1536" y="984"/>
                    <a:pt x="2220" y="443"/>
                    <a:pt x="2831" y="101"/>
                  </a:cubicBezTo>
                  <a:cubicBezTo>
                    <a:pt x="2865" y="67"/>
                    <a:pt x="2831" y="1"/>
                    <a:pt x="2798" y="1"/>
                  </a:cubicBezTo>
                  <a:close/>
                </a:path>
              </a:pathLst>
            </a:custGeom>
            <a:solidFill>
              <a:srgbClr val="002C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 name="Google Shape;81;p14"/>
          <p:cNvPicPr preferRelativeResize="0"/>
          <p:nvPr/>
        </p:nvPicPr>
        <p:blipFill rotWithShape="1">
          <a:blip r:embed="rId3">
            <a:alphaModFix/>
          </a:blip>
          <a:srcRect b="30615" l="24354" r="27665" t="27724"/>
          <a:stretch/>
        </p:blipFill>
        <p:spPr>
          <a:xfrm>
            <a:off x="7223575" y="1479925"/>
            <a:ext cx="1371600" cy="1371600"/>
          </a:xfrm>
          <a:prstGeom prst="ellipse">
            <a:avLst/>
          </a:prstGeom>
          <a:noFill/>
          <a:ln cap="flat" cmpd="sng" w="76200">
            <a:solidFill>
              <a:srgbClr val="00463C"/>
            </a:solidFill>
            <a:prstDash val="solid"/>
            <a:round/>
            <a:headEnd len="sm" w="sm" type="none"/>
            <a:tailEnd len="sm" w="sm" type="none"/>
          </a:ln>
        </p:spPr>
      </p:pic>
      <p:pic>
        <p:nvPicPr>
          <p:cNvPr id="82" name="Google Shape;82;p14"/>
          <p:cNvPicPr preferRelativeResize="0"/>
          <p:nvPr/>
        </p:nvPicPr>
        <p:blipFill rotWithShape="1">
          <a:blip r:embed="rId4">
            <a:alphaModFix/>
          </a:blip>
          <a:srcRect b="20214" l="34072" r="22188" t="14258"/>
          <a:stretch/>
        </p:blipFill>
        <p:spPr>
          <a:xfrm>
            <a:off x="5024058" y="1479913"/>
            <a:ext cx="1371600" cy="1371600"/>
          </a:xfrm>
          <a:prstGeom prst="ellipse">
            <a:avLst/>
          </a:prstGeom>
          <a:noFill/>
          <a:ln cap="flat" cmpd="sng" w="76200">
            <a:solidFill>
              <a:srgbClr val="00463C"/>
            </a:solidFill>
            <a:prstDash val="solid"/>
            <a:round/>
            <a:headEnd len="sm" w="sm" type="none"/>
            <a:tailEnd len="sm" w="sm" type="none"/>
          </a:ln>
        </p:spPr>
      </p:pic>
      <p:pic>
        <p:nvPicPr>
          <p:cNvPr id="83" name="Google Shape;83;p14"/>
          <p:cNvPicPr preferRelativeResize="0"/>
          <p:nvPr/>
        </p:nvPicPr>
        <p:blipFill rotWithShape="1">
          <a:blip r:embed="rId5">
            <a:alphaModFix/>
          </a:blip>
          <a:srcRect b="33683" l="10378" r="10035" t="13271"/>
          <a:stretch/>
        </p:blipFill>
        <p:spPr>
          <a:xfrm>
            <a:off x="2824542" y="1479925"/>
            <a:ext cx="1371600" cy="1371600"/>
          </a:xfrm>
          <a:prstGeom prst="ellipse">
            <a:avLst/>
          </a:prstGeom>
          <a:noFill/>
          <a:ln cap="flat" cmpd="sng" w="76200">
            <a:solidFill>
              <a:srgbClr val="00463C"/>
            </a:solidFill>
            <a:prstDash val="solid"/>
            <a:round/>
            <a:headEnd len="sm" w="sm" type="none"/>
            <a:tailEnd len="sm" w="sm" type="none"/>
          </a:ln>
        </p:spPr>
      </p:pic>
      <p:pic>
        <p:nvPicPr>
          <p:cNvPr id="84" name="Google Shape;84;p14"/>
          <p:cNvPicPr preferRelativeResize="0"/>
          <p:nvPr/>
        </p:nvPicPr>
        <p:blipFill rotWithShape="1">
          <a:blip r:embed="rId6">
            <a:alphaModFix/>
          </a:blip>
          <a:srcRect b="3269" l="0" r="3269" t="0"/>
          <a:stretch/>
        </p:blipFill>
        <p:spPr>
          <a:xfrm>
            <a:off x="625025" y="1474425"/>
            <a:ext cx="1371600" cy="1371600"/>
          </a:xfrm>
          <a:prstGeom prst="ellipse">
            <a:avLst/>
          </a:prstGeom>
          <a:noFill/>
          <a:ln cap="flat" cmpd="sng" w="76200">
            <a:solidFill>
              <a:srgbClr val="00463C"/>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17" name="Shape 317"/>
        <p:cNvGrpSpPr/>
        <p:nvPr/>
      </p:nvGrpSpPr>
      <p:grpSpPr>
        <a:xfrm>
          <a:off x="0" y="0"/>
          <a:ext cx="0" cy="0"/>
          <a:chOff x="0" y="0"/>
          <a:chExt cx="0" cy="0"/>
        </a:xfrm>
      </p:grpSpPr>
      <p:sp>
        <p:nvSpPr>
          <p:cNvPr id="318" name="Google Shape;31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h</a:t>
            </a:r>
            <a:r>
              <a:rPr lang="en">
                <a:solidFill>
                  <a:srgbClr val="00463C"/>
                </a:solidFill>
                <a:latin typeface="Poppins"/>
                <a:ea typeface="Poppins"/>
                <a:cs typeface="Poppins"/>
                <a:sym typeface="Poppins"/>
              </a:rPr>
              <a:t>ard coded data</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sp>
        <p:nvSpPr>
          <p:cNvPr id="319" name="Google Shape;319;p32"/>
          <p:cNvSpPr/>
          <p:nvPr/>
        </p:nvSpPr>
        <p:spPr>
          <a:xfrm>
            <a:off x="486300" y="1599163"/>
            <a:ext cx="2607000" cy="3001500"/>
          </a:xfrm>
          <a:prstGeom prst="roundRect">
            <a:avLst>
              <a:gd fmla="val 16667" name="adj"/>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solidFill>
                  <a:schemeClr val="dk1"/>
                </a:solidFill>
                <a:latin typeface="Open Sans"/>
                <a:ea typeface="Open Sans"/>
                <a:cs typeface="Open Sans"/>
                <a:sym typeface="Open Sans"/>
              </a:rPr>
              <a:t>Activities limited to Tennis, Hiking, Coffee, and Bar-Hopping</a:t>
            </a:r>
            <a:endParaRPr sz="2000">
              <a:solidFill>
                <a:schemeClr val="dk1"/>
              </a:solidFill>
              <a:latin typeface="Open Sans"/>
              <a:ea typeface="Open Sans"/>
              <a:cs typeface="Open Sans"/>
              <a:sym typeface="Open Sans"/>
            </a:endParaRPr>
          </a:p>
        </p:txBody>
      </p:sp>
      <p:sp>
        <p:nvSpPr>
          <p:cNvPr id="320" name="Google Shape;320;p32"/>
          <p:cNvSpPr/>
          <p:nvPr/>
        </p:nvSpPr>
        <p:spPr>
          <a:xfrm>
            <a:off x="757050" y="1426464"/>
            <a:ext cx="20655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463C"/>
                </a:solidFill>
                <a:latin typeface="Poppins"/>
                <a:ea typeface="Poppins"/>
                <a:cs typeface="Poppins"/>
                <a:sym typeface="Poppins"/>
              </a:rPr>
              <a:t>l</a:t>
            </a:r>
            <a:r>
              <a:rPr lang="en" sz="2000">
                <a:solidFill>
                  <a:srgbClr val="00463C"/>
                </a:solidFill>
                <a:latin typeface="Poppins"/>
                <a:ea typeface="Poppins"/>
                <a:cs typeface="Poppins"/>
                <a:sym typeface="Poppins"/>
              </a:rPr>
              <a:t>imited activity types</a:t>
            </a:r>
            <a:endParaRPr sz="2000">
              <a:solidFill>
                <a:srgbClr val="00463C"/>
              </a:solidFill>
              <a:latin typeface="Poppins"/>
              <a:ea typeface="Poppins"/>
              <a:cs typeface="Poppins"/>
              <a:sym typeface="Poppins"/>
            </a:endParaRPr>
          </a:p>
        </p:txBody>
      </p:sp>
      <p:sp>
        <p:nvSpPr>
          <p:cNvPr id="321" name="Google Shape;321;p32"/>
          <p:cNvSpPr/>
          <p:nvPr/>
        </p:nvSpPr>
        <p:spPr>
          <a:xfrm>
            <a:off x="3284425" y="1599163"/>
            <a:ext cx="2607000" cy="3001500"/>
          </a:xfrm>
          <a:prstGeom prst="roundRect">
            <a:avLst>
              <a:gd fmla="val 16667" name="adj"/>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solidFill>
                  <a:schemeClr val="dk1"/>
                </a:solidFill>
                <a:latin typeface="Open Sans"/>
                <a:ea typeface="Open Sans"/>
                <a:cs typeface="Open Sans"/>
                <a:sym typeface="Open Sans"/>
              </a:rPr>
              <a:t>Currently have hard coded friend list rather than implement “Add Friend” feature</a:t>
            </a:r>
            <a:endParaRPr sz="2000">
              <a:solidFill>
                <a:schemeClr val="dk1"/>
              </a:solidFill>
              <a:latin typeface="Open Sans"/>
              <a:ea typeface="Open Sans"/>
              <a:cs typeface="Open Sans"/>
              <a:sym typeface="Open Sans"/>
            </a:endParaRPr>
          </a:p>
        </p:txBody>
      </p:sp>
      <p:sp>
        <p:nvSpPr>
          <p:cNvPr id="322" name="Google Shape;322;p32"/>
          <p:cNvSpPr/>
          <p:nvPr/>
        </p:nvSpPr>
        <p:spPr>
          <a:xfrm>
            <a:off x="6082550" y="1599163"/>
            <a:ext cx="2607000" cy="3001500"/>
          </a:xfrm>
          <a:prstGeom prst="roundRect">
            <a:avLst>
              <a:gd fmla="val 16667" name="adj"/>
            </a:avLst>
          </a:prstGeom>
          <a:solidFill>
            <a:srgbClr val="F4F3E7"/>
          </a:solidFill>
          <a:ln cap="flat" cmpd="sng" w="28575">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2000">
                <a:solidFill>
                  <a:schemeClr val="dk1"/>
                </a:solidFill>
                <a:latin typeface="Open Sans"/>
                <a:ea typeface="Open Sans"/>
                <a:cs typeface="Open Sans"/>
                <a:sym typeface="Open Sans"/>
              </a:rPr>
              <a:t>Currently the new activity is generated by us rather than automatically</a:t>
            </a:r>
            <a:endParaRPr sz="2000">
              <a:solidFill>
                <a:schemeClr val="dk1"/>
              </a:solidFill>
              <a:latin typeface="Open Sans"/>
              <a:ea typeface="Open Sans"/>
              <a:cs typeface="Open Sans"/>
              <a:sym typeface="Open Sans"/>
            </a:endParaRPr>
          </a:p>
        </p:txBody>
      </p:sp>
      <p:sp>
        <p:nvSpPr>
          <p:cNvPr id="323" name="Google Shape;323;p32"/>
          <p:cNvSpPr/>
          <p:nvPr/>
        </p:nvSpPr>
        <p:spPr>
          <a:xfrm>
            <a:off x="3909952" y="1426475"/>
            <a:ext cx="13152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463C"/>
                </a:solidFill>
                <a:latin typeface="Poppins"/>
                <a:ea typeface="Poppins"/>
                <a:cs typeface="Poppins"/>
                <a:sym typeface="Poppins"/>
              </a:rPr>
              <a:t>friends</a:t>
            </a:r>
            <a:endParaRPr sz="2000">
              <a:solidFill>
                <a:srgbClr val="00463C"/>
              </a:solidFill>
              <a:latin typeface="Poppins"/>
              <a:ea typeface="Poppins"/>
              <a:cs typeface="Poppins"/>
              <a:sym typeface="Poppins"/>
            </a:endParaRPr>
          </a:p>
        </p:txBody>
      </p:sp>
      <p:sp>
        <p:nvSpPr>
          <p:cNvPr id="324" name="Google Shape;324;p32"/>
          <p:cNvSpPr/>
          <p:nvPr/>
        </p:nvSpPr>
        <p:spPr>
          <a:xfrm>
            <a:off x="6515900" y="1426475"/>
            <a:ext cx="1740300" cy="345300"/>
          </a:xfrm>
          <a:prstGeom prst="rect">
            <a:avLst/>
          </a:prstGeom>
          <a:solidFill>
            <a:srgbClr val="F4F3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463C"/>
                </a:solidFill>
                <a:latin typeface="Poppins"/>
                <a:ea typeface="Poppins"/>
                <a:cs typeface="Poppins"/>
                <a:sym typeface="Poppins"/>
              </a:rPr>
              <a:t>activity addition</a:t>
            </a:r>
            <a:endParaRPr sz="2000">
              <a:solidFill>
                <a:srgbClr val="00463C"/>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28" name="Shape 328"/>
        <p:cNvGrpSpPr/>
        <p:nvPr/>
      </p:nvGrpSpPr>
      <p:grpSpPr>
        <a:xfrm>
          <a:off x="0" y="0"/>
          <a:ext cx="0" cy="0"/>
          <a:chOff x="0" y="0"/>
          <a:chExt cx="0" cy="0"/>
        </a:xfrm>
      </p:grpSpPr>
      <p:sp>
        <p:nvSpPr>
          <p:cNvPr id="329" name="Google Shape;3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issues/questions - aesthetic query (1/2)</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pic>
        <p:nvPicPr>
          <p:cNvPr id="330" name="Google Shape;330;p33"/>
          <p:cNvPicPr preferRelativeResize="0"/>
          <p:nvPr/>
        </p:nvPicPr>
        <p:blipFill rotWithShape="1">
          <a:blip r:embed="rId3">
            <a:alphaModFix/>
          </a:blip>
          <a:srcRect b="0" l="2516" r="3586" t="0"/>
          <a:stretch/>
        </p:blipFill>
        <p:spPr>
          <a:xfrm>
            <a:off x="1068000" y="1209500"/>
            <a:ext cx="1663200" cy="3372900"/>
          </a:xfrm>
          <a:prstGeom prst="roundRect">
            <a:avLst>
              <a:gd fmla="val 16667" name="adj"/>
            </a:avLst>
          </a:prstGeom>
          <a:noFill/>
          <a:ln>
            <a:noFill/>
          </a:ln>
        </p:spPr>
      </p:pic>
      <p:pic>
        <p:nvPicPr>
          <p:cNvPr id="331" name="Google Shape;331;p33"/>
          <p:cNvPicPr preferRelativeResize="0"/>
          <p:nvPr/>
        </p:nvPicPr>
        <p:blipFill rotWithShape="1">
          <a:blip r:embed="rId4">
            <a:alphaModFix/>
          </a:blip>
          <a:srcRect b="0" l="1840" r="3291" t="0"/>
          <a:stretch/>
        </p:blipFill>
        <p:spPr>
          <a:xfrm>
            <a:off x="6376975" y="1207008"/>
            <a:ext cx="1668300" cy="3374100"/>
          </a:xfrm>
          <a:prstGeom prst="roundRect">
            <a:avLst>
              <a:gd fmla="val 16667" name="adj"/>
            </a:avLst>
          </a:prstGeom>
          <a:noFill/>
          <a:ln>
            <a:noFill/>
          </a:ln>
        </p:spPr>
      </p:pic>
      <p:sp>
        <p:nvSpPr>
          <p:cNvPr id="332" name="Google Shape;332;p33"/>
          <p:cNvSpPr txBox="1"/>
          <p:nvPr>
            <p:ph idx="1" type="body"/>
          </p:nvPr>
        </p:nvSpPr>
        <p:spPr>
          <a:xfrm>
            <a:off x="3479799" y="2207163"/>
            <a:ext cx="2148600" cy="13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8CBA7A"/>
                </a:solidFill>
                <a:latin typeface="Poppins"/>
                <a:ea typeface="Poppins"/>
                <a:cs typeface="Poppins"/>
                <a:sym typeface="Poppins"/>
              </a:rPr>
              <a:t>Smaller or larger friend cards?</a:t>
            </a:r>
            <a:endParaRPr>
              <a:solidFill>
                <a:srgbClr val="8CBA7A"/>
              </a:solidFill>
              <a:latin typeface="Poppins"/>
              <a:ea typeface="Poppins"/>
              <a:cs typeface="Poppins"/>
              <a:sym typeface="Poppins"/>
            </a:endParaRPr>
          </a:p>
          <a:p>
            <a:pPr indent="0" lvl="0" marL="0" rtl="0" algn="ctr">
              <a:spcBef>
                <a:spcPts val="500"/>
              </a:spcBef>
              <a:spcAft>
                <a:spcPts val="0"/>
              </a:spcAft>
              <a:buNone/>
            </a:pPr>
            <a:r>
              <a:rPr lang="en" sz="1400">
                <a:solidFill>
                  <a:schemeClr val="dk1"/>
                </a:solidFill>
                <a:latin typeface="Open Sans"/>
                <a:ea typeface="Open Sans"/>
                <a:cs typeface="Open Sans"/>
                <a:sym typeface="Open Sans"/>
              </a:rPr>
              <a:t>... or are there other suggestions?</a:t>
            </a:r>
            <a:endParaRPr sz="1400">
              <a:solidFill>
                <a:schemeClr val="dk1"/>
              </a:solidFill>
              <a:latin typeface="Open Sans"/>
              <a:ea typeface="Open Sans"/>
              <a:cs typeface="Open Sans"/>
              <a:sym typeface="Open Sans"/>
            </a:endParaRPr>
          </a:p>
          <a:p>
            <a:pPr indent="0" lvl="0" marL="0" rtl="0" algn="ctr">
              <a:lnSpc>
                <a:spcPct val="115000"/>
              </a:lnSpc>
              <a:spcBef>
                <a:spcPts val="500"/>
              </a:spcBef>
              <a:spcAft>
                <a:spcPts val="0"/>
              </a:spcAft>
              <a:buNone/>
            </a:pPr>
            <a:r>
              <a:t/>
            </a:r>
            <a:endParaRPr sz="1600">
              <a:solidFill>
                <a:schemeClr val="dk1"/>
              </a:solidFill>
              <a:latin typeface="Open Sans"/>
              <a:ea typeface="Open Sans"/>
              <a:cs typeface="Open Sans"/>
              <a:sym typeface="Open Sans"/>
            </a:endParaRPr>
          </a:p>
          <a:p>
            <a:pPr indent="0" lvl="0" marL="0" rtl="0" algn="ctr">
              <a:lnSpc>
                <a:spcPct val="115000"/>
              </a:lnSpc>
              <a:spcBef>
                <a:spcPts val="500"/>
              </a:spcBef>
              <a:spcAft>
                <a:spcPts val="500"/>
              </a:spcAft>
              <a:buNone/>
            </a:pPr>
            <a:r>
              <a:t/>
            </a:r>
            <a:endParaRPr sz="1400">
              <a:solidFill>
                <a:schemeClr val="dk1"/>
              </a:solidFill>
              <a:latin typeface="Open Sans"/>
              <a:ea typeface="Open Sans"/>
              <a:cs typeface="Open Sans"/>
              <a:sym typeface="Open Sans"/>
            </a:endParaRPr>
          </a:p>
        </p:txBody>
      </p:sp>
      <p:sp>
        <p:nvSpPr>
          <p:cNvPr id="333" name="Google Shape;333;p33"/>
          <p:cNvSpPr txBox="1"/>
          <p:nvPr/>
        </p:nvSpPr>
        <p:spPr>
          <a:xfrm>
            <a:off x="0" y="4774200"/>
            <a:ext cx="68256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500"/>
              </a:spcAft>
              <a:buNone/>
            </a:pPr>
            <a:r>
              <a:rPr lang="en" sz="900">
                <a:solidFill>
                  <a:schemeClr val="dk1"/>
                </a:solidFill>
                <a:latin typeface="Open Sans"/>
                <a:ea typeface="Open Sans"/>
                <a:cs typeface="Open Sans"/>
                <a:sym typeface="Open Sans"/>
              </a:rPr>
              <a:t>* We have no major technical queries, but would love aesthetic + accessibility input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37" name="Shape 337"/>
        <p:cNvGrpSpPr/>
        <p:nvPr/>
      </p:nvGrpSpPr>
      <p:grpSpPr>
        <a:xfrm>
          <a:off x="0" y="0"/>
          <a:ext cx="0" cy="0"/>
          <a:chOff x="0" y="0"/>
          <a:chExt cx="0" cy="0"/>
        </a:xfrm>
      </p:grpSpPr>
      <p:sp>
        <p:nvSpPr>
          <p:cNvPr id="338" name="Google Shape;33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issues/questions - </a:t>
            </a:r>
            <a:r>
              <a:rPr lang="en">
                <a:solidFill>
                  <a:srgbClr val="00463C"/>
                </a:solidFill>
                <a:latin typeface="Poppins"/>
                <a:ea typeface="Poppins"/>
                <a:cs typeface="Poppins"/>
                <a:sym typeface="Poppins"/>
              </a:rPr>
              <a:t>aesthetic query (1/2)</a:t>
            </a:r>
            <a:endParaRPr>
              <a:solidFill>
                <a:srgbClr val="00463C"/>
              </a:solidFill>
              <a:latin typeface="Poppins"/>
              <a:ea typeface="Poppins"/>
              <a:cs typeface="Poppins"/>
              <a:sym typeface="Poppins"/>
            </a:endParaRPr>
          </a:p>
          <a:p>
            <a:pPr indent="0" lvl="0" marL="0" rtl="0" algn="l">
              <a:spcBef>
                <a:spcPts val="0"/>
              </a:spcBef>
              <a:spcAft>
                <a:spcPts val="0"/>
              </a:spcAft>
              <a:buNone/>
            </a:pPr>
            <a:r>
              <a:t/>
            </a:r>
            <a:endParaRPr>
              <a:solidFill>
                <a:srgbClr val="00463C"/>
              </a:solidFill>
              <a:latin typeface="Poppins"/>
              <a:ea typeface="Poppins"/>
              <a:cs typeface="Poppins"/>
              <a:sym typeface="Poppins"/>
            </a:endParaRPr>
          </a:p>
        </p:txBody>
      </p:sp>
      <p:sp>
        <p:nvSpPr>
          <p:cNvPr id="339" name="Google Shape;339;p34"/>
          <p:cNvSpPr txBox="1"/>
          <p:nvPr>
            <p:ph idx="1" type="body"/>
          </p:nvPr>
        </p:nvSpPr>
        <p:spPr>
          <a:xfrm>
            <a:off x="311700" y="1250525"/>
            <a:ext cx="2095500" cy="146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8CBA7A"/>
                </a:solidFill>
                <a:latin typeface="Poppins"/>
                <a:ea typeface="Poppins"/>
                <a:cs typeface="Poppins"/>
                <a:sym typeface="Poppins"/>
              </a:rPr>
              <a:t>Color scheme for popups: </a:t>
            </a:r>
            <a:r>
              <a:rPr i="1" lang="en" sz="1700">
                <a:solidFill>
                  <a:srgbClr val="8CBA7A"/>
                </a:solidFill>
                <a:latin typeface="Poppins"/>
                <a:ea typeface="Poppins"/>
                <a:cs typeface="Poppins"/>
                <a:sym typeface="Poppins"/>
              </a:rPr>
              <a:t>which is your favorite?</a:t>
            </a:r>
            <a:endParaRPr i="1" sz="1700">
              <a:solidFill>
                <a:srgbClr val="8CBA7A"/>
              </a:solidFill>
              <a:latin typeface="Poppins"/>
              <a:ea typeface="Poppins"/>
              <a:cs typeface="Poppins"/>
              <a:sym typeface="Poppins"/>
            </a:endParaRPr>
          </a:p>
          <a:p>
            <a:pPr indent="0" lvl="0" marL="0" rtl="0" algn="ctr">
              <a:spcBef>
                <a:spcPts val="50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 or are there other suggestions?</a:t>
            </a:r>
            <a:endParaRPr sz="1300">
              <a:solidFill>
                <a:schemeClr val="dk1"/>
              </a:solidFill>
              <a:latin typeface="Open Sans"/>
              <a:ea typeface="Open Sans"/>
              <a:cs typeface="Open Sans"/>
              <a:sym typeface="Open Sans"/>
            </a:endParaRPr>
          </a:p>
          <a:p>
            <a:pPr indent="0" lvl="0" marL="0" rtl="0" algn="ctr">
              <a:lnSpc>
                <a:spcPct val="115000"/>
              </a:lnSpc>
              <a:spcBef>
                <a:spcPts val="500"/>
              </a:spcBef>
              <a:spcAft>
                <a:spcPts val="0"/>
              </a:spcAft>
              <a:buNone/>
            </a:pPr>
            <a:r>
              <a:t/>
            </a:r>
            <a:endParaRPr sz="1500">
              <a:solidFill>
                <a:schemeClr val="dk1"/>
              </a:solidFill>
              <a:latin typeface="Open Sans"/>
              <a:ea typeface="Open Sans"/>
              <a:cs typeface="Open Sans"/>
              <a:sym typeface="Open Sans"/>
            </a:endParaRPr>
          </a:p>
          <a:p>
            <a:pPr indent="0" lvl="0" marL="0" rtl="0" algn="ctr">
              <a:lnSpc>
                <a:spcPct val="115000"/>
              </a:lnSpc>
              <a:spcBef>
                <a:spcPts val="500"/>
              </a:spcBef>
              <a:spcAft>
                <a:spcPts val="500"/>
              </a:spcAft>
              <a:buNone/>
            </a:pPr>
            <a:r>
              <a:t/>
            </a:r>
            <a:endParaRPr sz="1300">
              <a:solidFill>
                <a:schemeClr val="dk1"/>
              </a:solidFill>
              <a:latin typeface="Open Sans"/>
              <a:ea typeface="Open Sans"/>
              <a:cs typeface="Open Sans"/>
              <a:sym typeface="Open Sans"/>
            </a:endParaRPr>
          </a:p>
        </p:txBody>
      </p:sp>
      <p:pic>
        <p:nvPicPr>
          <p:cNvPr id="340" name="Google Shape;340;p34"/>
          <p:cNvPicPr preferRelativeResize="0"/>
          <p:nvPr/>
        </p:nvPicPr>
        <p:blipFill>
          <a:blip r:embed="rId3">
            <a:alphaModFix/>
          </a:blip>
          <a:stretch>
            <a:fillRect/>
          </a:stretch>
        </p:blipFill>
        <p:spPr>
          <a:xfrm>
            <a:off x="5282350" y="1250525"/>
            <a:ext cx="1872600" cy="1463100"/>
          </a:xfrm>
          <a:prstGeom prst="roundRect">
            <a:avLst>
              <a:gd fmla="val 16667" name="adj"/>
            </a:avLst>
          </a:prstGeom>
          <a:noFill/>
          <a:ln>
            <a:noFill/>
          </a:ln>
        </p:spPr>
      </p:pic>
      <p:pic>
        <p:nvPicPr>
          <p:cNvPr id="341" name="Google Shape;341;p34"/>
          <p:cNvPicPr preferRelativeResize="0"/>
          <p:nvPr/>
        </p:nvPicPr>
        <p:blipFill>
          <a:blip r:embed="rId4">
            <a:alphaModFix/>
          </a:blip>
          <a:stretch>
            <a:fillRect/>
          </a:stretch>
        </p:blipFill>
        <p:spPr>
          <a:xfrm>
            <a:off x="6620887" y="3272448"/>
            <a:ext cx="1945800" cy="1463100"/>
          </a:xfrm>
          <a:prstGeom prst="roundRect">
            <a:avLst>
              <a:gd fmla="val 16667" name="adj"/>
            </a:avLst>
          </a:prstGeom>
          <a:noFill/>
          <a:ln>
            <a:noFill/>
          </a:ln>
        </p:spPr>
      </p:pic>
      <p:pic>
        <p:nvPicPr>
          <p:cNvPr id="342" name="Google Shape;342;p34"/>
          <p:cNvPicPr preferRelativeResize="0"/>
          <p:nvPr/>
        </p:nvPicPr>
        <p:blipFill>
          <a:blip r:embed="rId5">
            <a:alphaModFix/>
          </a:blip>
          <a:stretch>
            <a:fillRect/>
          </a:stretch>
        </p:blipFill>
        <p:spPr>
          <a:xfrm>
            <a:off x="4133976" y="3273061"/>
            <a:ext cx="1889400" cy="1461900"/>
          </a:xfrm>
          <a:prstGeom prst="roundRect">
            <a:avLst>
              <a:gd fmla="val 16667" name="adj"/>
            </a:avLst>
          </a:prstGeom>
          <a:noFill/>
          <a:ln>
            <a:noFill/>
          </a:ln>
        </p:spPr>
      </p:pic>
      <p:pic>
        <p:nvPicPr>
          <p:cNvPr id="343" name="Google Shape;343;p34"/>
          <p:cNvPicPr preferRelativeResize="0"/>
          <p:nvPr/>
        </p:nvPicPr>
        <p:blipFill>
          <a:blip r:embed="rId6">
            <a:alphaModFix/>
          </a:blip>
          <a:stretch>
            <a:fillRect/>
          </a:stretch>
        </p:blipFill>
        <p:spPr>
          <a:xfrm>
            <a:off x="1618575" y="3272450"/>
            <a:ext cx="1917900" cy="1463100"/>
          </a:xfrm>
          <a:prstGeom prst="roundRect">
            <a:avLst>
              <a:gd fmla="val 16667" name="adj"/>
            </a:avLst>
          </a:prstGeom>
          <a:noFill/>
          <a:ln>
            <a:noFill/>
          </a:ln>
        </p:spPr>
      </p:pic>
      <p:pic>
        <p:nvPicPr>
          <p:cNvPr id="344" name="Google Shape;344;p34"/>
          <p:cNvPicPr preferRelativeResize="0"/>
          <p:nvPr/>
        </p:nvPicPr>
        <p:blipFill>
          <a:blip r:embed="rId7">
            <a:alphaModFix/>
          </a:blip>
          <a:stretch>
            <a:fillRect/>
          </a:stretch>
        </p:blipFill>
        <p:spPr>
          <a:xfrm>
            <a:off x="2910151" y="1250513"/>
            <a:ext cx="1869300" cy="1463100"/>
          </a:xfrm>
          <a:prstGeom prst="roundRect">
            <a:avLst>
              <a:gd fmla="val 16667" name="adj"/>
            </a:avLst>
          </a:prstGeom>
          <a:noFill/>
          <a:ln>
            <a:noFill/>
          </a:ln>
        </p:spPr>
      </p:pic>
      <p:sp>
        <p:nvSpPr>
          <p:cNvPr id="345" name="Google Shape;345;p34"/>
          <p:cNvSpPr txBox="1"/>
          <p:nvPr>
            <p:ph idx="1" type="body"/>
          </p:nvPr>
        </p:nvSpPr>
        <p:spPr>
          <a:xfrm>
            <a:off x="3559203" y="2713625"/>
            <a:ext cx="571200" cy="42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lang="en">
                <a:solidFill>
                  <a:schemeClr val="dk1"/>
                </a:solidFill>
                <a:latin typeface="Open Sans"/>
                <a:ea typeface="Open Sans"/>
                <a:cs typeface="Open Sans"/>
                <a:sym typeface="Open Sans"/>
              </a:rPr>
              <a:t>1</a:t>
            </a:r>
            <a:endParaRPr sz="1400">
              <a:solidFill>
                <a:schemeClr val="dk1"/>
              </a:solidFill>
              <a:latin typeface="Open Sans"/>
              <a:ea typeface="Open Sans"/>
              <a:cs typeface="Open Sans"/>
              <a:sym typeface="Open Sans"/>
            </a:endParaRPr>
          </a:p>
        </p:txBody>
      </p:sp>
      <p:sp>
        <p:nvSpPr>
          <p:cNvPr id="346" name="Google Shape;346;p34"/>
          <p:cNvSpPr txBox="1"/>
          <p:nvPr>
            <p:ph idx="1" type="body"/>
          </p:nvPr>
        </p:nvSpPr>
        <p:spPr>
          <a:xfrm>
            <a:off x="5933053" y="2713625"/>
            <a:ext cx="571200" cy="42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lang="en">
                <a:solidFill>
                  <a:schemeClr val="dk1"/>
                </a:solidFill>
                <a:latin typeface="Open Sans"/>
                <a:ea typeface="Open Sans"/>
                <a:cs typeface="Open Sans"/>
                <a:sym typeface="Open Sans"/>
              </a:rPr>
              <a:t>2</a:t>
            </a:r>
            <a:endParaRPr sz="1400">
              <a:solidFill>
                <a:schemeClr val="dk1"/>
              </a:solidFill>
              <a:latin typeface="Open Sans"/>
              <a:ea typeface="Open Sans"/>
              <a:cs typeface="Open Sans"/>
              <a:sym typeface="Open Sans"/>
            </a:endParaRPr>
          </a:p>
        </p:txBody>
      </p:sp>
      <p:sp>
        <p:nvSpPr>
          <p:cNvPr id="347" name="Google Shape;347;p34"/>
          <p:cNvSpPr txBox="1"/>
          <p:nvPr>
            <p:ph idx="1" type="body"/>
          </p:nvPr>
        </p:nvSpPr>
        <p:spPr>
          <a:xfrm>
            <a:off x="2291928" y="4735550"/>
            <a:ext cx="571200" cy="42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lang="en">
                <a:solidFill>
                  <a:schemeClr val="dk1"/>
                </a:solidFill>
                <a:latin typeface="Open Sans"/>
                <a:ea typeface="Open Sans"/>
                <a:cs typeface="Open Sans"/>
                <a:sym typeface="Open Sans"/>
              </a:rPr>
              <a:t>3</a:t>
            </a:r>
            <a:endParaRPr sz="1400">
              <a:solidFill>
                <a:schemeClr val="dk1"/>
              </a:solidFill>
              <a:latin typeface="Open Sans"/>
              <a:ea typeface="Open Sans"/>
              <a:cs typeface="Open Sans"/>
              <a:sym typeface="Open Sans"/>
            </a:endParaRPr>
          </a:p>
        </p:txBody>
      </p:sp>
      <p:sp>
        <p:nvSpPr>
          <p:cNvPr id="348" name="Google Shape;348;p34"/>
          <p:cNvSpPr txBox="1"/>
          <p:nvPr>
            <p:ph idx="1" type="body"/>
          </p:nvPr>
        </p:nvSpPr>
        <p:spPr>
          <a:xfrm>
            <a:off x="4793078" y="4735550"/>
            <a:ext cx="571200" cy="42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lang="en">
                <a:solidFill>
                  <a:schemeClr val="dk1"/>
                </a:solidFill>
                <a:latin typeface="Open Sans"/>
                <a:ea typeface="Open Sans"/>
                <a:cs typeface="Open Sans"/>
                <a:sym typeface="Open Sans"/>
              </a:rPr>
              <a:t>4</a:t>
            </a:r>
            <a:endParaRPr sz="1400">
              <a:solidFill>
                <a:schemeClr val="dk1"/>
              </a:solidFill>
              <a:latin typeface="Open Sans"/>
              <a:ea typeface="Open Sans"/>
              <a:cs typeface="Open Sans"/>
              <a:sym typeface="Open Sans"/>
            </a:endParaRPr>
          </a:p>
        </p:txBody>
      </p:sp>
      <p:sp>
        <p:nvSpPr>
          <p:cNvPr id="349" name="Google Shape;349;p34"/>
          <p:cNvSpPr txBox="1"/>
          <p:nvPr>
            <p:ph idx="1" type="body"/>
          </p:nvPr>
        </p:nvSpPr>
        <p:spPr>
          <a:xfrm>
            <a:off x="7308178" y="4735550"/>
            <a:ext cx="571200" cy="42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lang="en">
                <a:solidFill>
                  <a:schemeClr val="dk1"/>
                </a:solidFill>
                <a:latin typeface="Open Sans"/>
                <a:ea typeface="Open Sans"/>
                <a:cs typeface="Open Sans"/>
                <a:sym typeface="Open Sans"/>
              </a:rPr>
              <a:t>5</a:t>
            </a:r>
            <a:endParaRPr sz="14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53" name="Shape 353"/>
        <p:cNvGrpSpPr/>
        <p:nvPr/>
      </p:nvGrpSpPr>
      <p:grpSpPr>
        <a:xfrm>
          <a:off x="0" y="0"/>
          <a:ext cx="0" cy="0"/>
          <a:chOff x="0" y="0"/>
          <a:chExt cx="0" cy="0"/>
        </a:xfrm>
      </p:grpSpPr>
      <p:sp>
        <p:nvSpPr>
          <p:cNvPr id="354" name="Google Shape;354;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p</a:t>
            </a:r>
            <a:r>
              <a:rPr lang="en">
                <a:solidFill>
                  <a:srgbClr val="00463C"/>
                </a:solidFill>
                <a:latin typeface="Poppins"/>
                <a:ea typeface="Poppins"/>
                <a:cs typeface="Poppins"/>
                <a:sym typeface="Poppins"/>
              </a:rPr>
              <a:t>rototype demo</a:t>
            </a:r>
            <a:endParaRPr>
              <a:solidFill>
                <a:srgbClr val="00463C"/>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58" name="Shape 358"/>
        <p:cNvGrpSpPr/>
        <p:nvPr/>
      </p:nvGrpSpPr>
      <p:grpSpPr>
        <a:xfrm>
          <a:off x="0" y="0"/>
          <a:ext cx="0" cy="0"/>
          <a:chOff x="0" y="0"/>
          <a:chExt cx="0" cy="0"/>
        </a:xfrm>
      </p:grpSpPr>
      <p:sp>
        <p:nvSpPr>
          <p:cNvPr id="359" name="Google Shape;35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summary</a:t>
            </a:r>
            <a:endParaRPr>
              <a:solidFill>
                <a:srgbClr val="00463C"/>
              </a:solidFill>
              <a:latin typeface="Poppins"/>
              <a:ea typeface="Poppins"/>
              <a:cs typeface="Poppins"/>
              <a:sym typeface="Poppins"/>
            </a:endParaRPr>
          </a:p>
        </p:txBody>
      </p:sp>
      <p:sp>
        <p:nvSpPr>
          <p:cNvPr id="360" name="Google Shape;360;p36"/>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7+ significant changes based on HE, several minor changes</a:t>
            </a:r>
            <a:endParaRPr sz="1600">
              <a:solidFill>
                <a:schemeClr val="dk1"/>
              </a:solidFill>
              <a:latin typeface="Open Sans"/>
              <a:ea typeface="Open Sans"/>
              <a:cs typeface="Open Sans"/>
              <a:sym typeface="Open Sans"/>
            </a:endParaRPr>
          </a:p>
          <a:p>
            <a:pPr indent="-330200" lvl="0" marL="4572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Major progress made on task implementation</a:t>
            </a:r>
            <a:endParaRPr sz="1600">
              <a:solidFill>
                <a:schemeClr val="dk1"/>
              </a:solidFill>
              <a:latin typeface="Open Sans"/>
              <a:ea typeface="Open Sans"/>
              <a:cs typeface="Open Sans"/>
              <a:sym typeface="Open Sans"/>
            </a:endParaRPr>
          </a:p>
          <a:p>
            <a:pPr indent="-330200" lvl="1" marL="9144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1/4</a:t>
            </a:r>
            <a:r>
              <a:rPr lang="en" sz="1600">
                <a:solidFill>
                  <a:schemeClr val="dk1"/>
                </a:solidFill>
                <a:latin typeface="Open Sans"/>
                <a:ea typeface="Open Sans"/>
                <a:cs typeface="Open Sans"/>
                <a:sym typeface="Open Sans"/>
              </a:rPr>
              <a:t> completed</a:t>
            </a:r>
            <a:endParaRPr sz="1600">
              <a:solidFill>
                <a:schemeClr val="dk1"/>
              </a:solidFill>
              <a:latin typeface="Open Sans"/>
              <a:ea typeface="Open Sans"/>
              <a:cs typeface="Open Sans"/>
              <a:sym typeface="Open Sans"/>
            </a:endParaRPr>
          </a:p>
          <a:p>
            <a:pPr indent="-330200" lvl="1" marL="9144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2/4 close to completion</a:t>
            </a:r>
            <a:endParaRPr sz="1600">
              <a:solidFill>
                <a:schemeClr val="dk1"/>
              </a:solidFill>
              <a:latin typeface="Open Sans"/>
              <a:ea typeface="Open Sans"/>
              <a:cs typeface="Open Sans"/>
              <a:sym typeface="Open Sans"/>
            </a:endParaRPr>
          </a:p>
          <a:p>
            <a:pPr indent="-330200" lvl="0" marL="4572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To implement:</a:t>
            </a:r>
            <a:endParaRPr sz="1600">
              <a:solidFill>
                <a:schemeClr val="dk1"/>
              </a:solidFill>
              <a:latin typeface="Open Sans"/>
              <a:ea typeface="Open Sans"/>
              <a:cs typeface="Open Sans"/>
              <a:sym typeface="Open Sans"/>
            </a:endParaRPr>
          </a:p>
          <a:p>
            <a:pPr indent="-330200" lvl="1" marL="9144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Plant an Activity</a:t>
            </a:r>
            <a:endParaRPr sz="1600">
              <a:solidFill>
                <a:schemeClr val="dk1"/>
              </a:solidFill>
              <a:latin typeface="Open Sans"/>
              <a:ea typeface="Open Sans"/>
              <a:cs typeface="Open Sans"/>
              <a:sym typeface="Open Sans"/>
            </a:endParaRPr>
          </a:p>
          <a:p>
            <a:pPr indent="-330200" lvl="1" marL="914400" rtl="0" algn="l">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Remainder of reflection flow</a:t>
            </a:r>
            <a:endParaRPr sz="1600">
              <a:solidFill>
                <a:schemeClr val="dk1"/>
              </a:solidFill>
              <a:latin typeface="Open Sans"/>
              <a:ea typeface="Open Sans"/>
              <a:cs typeface="Open Sans"/>
              <a:sym typeface="Open Sans"/>
            </a:endParaRPr>
          </a:p>
          <a:p>
            <a:pPr indent="-330200" lvl="0" marL="457200" rtl="0" algn="l">
              <a:spcBef>
                <a:spcPts val="1000"/>
              </a:spcBef>
              <a:spcAft>
                <a:spcPts val="1000"/>
              </a:spcAft>
              <a:buClr>
                <a:schemeClr val="dk1"/>
              </a:buClr>
              <a:buSzPts val="1600"/>
              <a:buFont typeface="Open Sans"/>
              <a:buChar char="●"/>
            </a:pPr>
            <a:r>
              <a:rPr lang="en" sz="1600">
                <a:solidFill>
                  <a:schemeClr val="dk1"/>
                </a:solidFill>
                <a:latin typeface="Open Sans"/>
                <a:ea typeface="Open Sans"/>
                <a:cs typeface="Open Sans"/>
                <a:sym typeface="Open Sans"/>
              </a:rPr>
              <a:t>Solid plan in place to finish everything by the required deadlines</a:t>
            </a:r>
            <a:endParaRPr sz="16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64" name="Shape 364"/>
        <p:cNvGrpSpPr/>
        <p:nvPr/>
      </p:nvGrpSpPr>
      <p:grpSpPr>
        <a:xfrm>
          <a:off x="0" y="0"/>
          <a:ext cx="0" cy="0"/>
          <a:chOff x="0" y="0"/>
          <a:chExt cx="0" cy="0"/>
        </a:xfrm>
      </p:grpSpPr>
      <p:sp>
        <p:nvSpPr>
          <p:cNvPr id="365" name="Google Shape;365;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appendix</a:t>
            </a:r>
            <a:endParaRPr>
              <a:solidFill>
                <a:srgbClr val="00463C"/>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69" name="Shape 369"/>
        <p:cNvGrpSpPr/>
        <p:nvPr/>
      </p:nvGrpSpPr>
      <p:grpSpPr>
        <a:xfrm>
          <a:off x="0" y="0"/>
          <a:ext cx="0" cy="0"/>
          <a:chOff x="0" y="0"/>
          <a:chExt cx="0" cy="0"/>
        </a:xfrm>
      </p:grpSpPr>
      <p:sp>
        <p:nvSpPr>
          <p:cNvPr id="370" name="Google Shape;37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d</a:t>
            </a:r>
            <a:r>
              <a:rPr lang="en">
                <a:solidFill>
                  <a:srgbClr val="00463C"/>
                </a:solidFill>
                <a:latin typeface="Poppins"/>
                <a:ea typeface="Poppins"/>
                <a:cs typeface="Poppins"/>
                <a:sym typeface="Poppins"/>
              </a:rPr>
              <a:t>esign changes</a:t>
            </a:r>
            <a:r>
              <a:rPr lang="en">
                <a:solidFill>
                  <a:srgbClr val="00463C"/>
                </a:solidFill>
                <a:latin typeface="Poppins"/>
                <a:ea typeface="Poppins"/>
                <a:cs typeface="Poppins"/>
                <a:sym typeface="Poppins"/>
              </a:rPr>
              <a:t> - </a:t>
            </a:r>
            <a:r>
              <a:rPr lang="en">
                <a:solidFill>
                  <a:srgbClr val="00463C"/>
                </a:solidFill>
                <a:latin typeface="Poppins"/>
                <a:ea typeface="Poppins"/>
                <a:cs typeface="Poppins"/>
                <a:sym typeface="Poppins"/>
              </a:rPr>
              <a:t>severity 1 &amp; 2</a:t>
            </a:r>
            <a:endParaRPr>
              <a:solidFill>
                <a:srgbClr val="00463C"/>
              </a:solidFill>
              <a:latin typeface="Poppins"/>
              <a:ea typeface="Poppins"/>
              <a:cs typeface="Poppins"/>
              <a:sym typeface="Poppins"/>
            </a:endParaRPr>
          </a:p>
        </p:txBody>
      </p:sp>
      <p:sp>
        <p:nvSpPr>
          <p:cNvPr id="371" name="Google Shape;371;p38"/>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8CBA7A"/>
                </a:solidFill>
                <a:latin typeface="Poppins"/>
                <a:ea typeface="Poppins"/>
                <a:cs typeface="Poppins"/>
                <a:sym typeface="Poppins"/>
              </a:rPr>
              <a:t>overall</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Replace profile picture with back button on sub-screens that are not accessible from the home bar to differentiate sub-screens from main screens</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Standardize drop shadows and color (dark green, white text) on all clickable buttons</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Standardize capitalization across app–titles are all lowercase</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Fill in icon on bottom bar when you are on that page to make it easier to users to know where they are in the app</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Increase text size on bottom bar</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Move all Accept buttons to the right of Maybe Later (decline) buttons to make industry convention</a:t>
            </a:r>
            <a:endParaRPr sz="1000">
              <a:solidFill>
                <a:schemeClr val="dk1"/>
              </a:solidFill>
              <a:latin typeface="Open Sans"/>
              <a:ea typeface="Open Sans"/>
              <a:cs typeface="Open Sans"/>
              <a:sym typeface="Open Sans"/>
            </a:endParaRPr>
          </a:p>
          <a:p>
            <a:pPr indent="0" lvl="0" marL="0" rtl="0" algn="l">
              <a:spcBef>
                <a:spcPts val="1200"/>
              </a:spcBef>
              <a:spcAft>
                <a:spcPts val="0"/>
              </a:spcAft>
              <a:buNone/>
            </a:pPr>
            <a:r>
              <a:rPr lang="en" sz="1400">
                <a:solidFill>
                  <a:srgbClr val="8CBA7A"/>
                </a:solidFill>
                <a:latin typeface="Poppins"/>
                <a:ea typeface="Poppins"/>
                <a:cs typeface="Poppins"/>
                <a:sym typeface="Poppins"/>
              </a:rPr>
              <a:t>h</a:t>
            </a:r>
            <a:r>
              <a:rPr lang="en" sz="1400">
                <a:solidFill>
                  <a:srgbClr val="8CBA7A"/>
                </a:solidFill>
                <a:latin typeface="Poppins"/>
                <a:ea typeface="Poppins"/>
                <a:cs typeface="Poppins"/>
                <a:sym typeface="Poppins"/>
              </a:rPr>
              <a:t>omescreen</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another card on home screen for upcoming activities so that logo takes up less space when there are no pending activities</a:t>
            </a:r>
            <a:endParaRPr sz="1000">
              <a:solidFill>
                <a:schemeClr val="dk1"/>
              </a:solidFill>
              <a:latin typeface="Open Sans"/>
              <a:ea typeface="Open Sans"/>
              <a:cs typeface="Open Sans"/>
              <a:sym typeface="Open Sans"/>
            </a:endParaRPr>
          </a:p>
          <a:p>
            <a:pPr indent="0" lvl="0" marL="0" rtl="0" algn="l">
              <a:spcBef>
                <a:spcPts val="1200"/>
              </a:spcBef>
              <a:spcAft>
                <a:spcPts val="0"/>
              </a:spcAft>
              <a:buNone/>
            </a:pPr>
            <a:r>
              <a:rPr lang="en" sz="1400">
                <a:solidFill>
                  <a:srgbClr val="8CBA7A"/>
                </a:solidFill>
                <a:latin typeface="Poppins"/>
                <a:ea typeface="Poppins"/>
                <a:cs typeface="Poppins"/>
                <a:sym typeface="Poppins"/>
              </a:rPr>
              <a:t>my grove</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another card on home screen for upcoming activities so that logo takes up less space when there are no pending activities</a:t>
            </a:r>
            <a:endParaRPr sz="1000">
              <a:solidFill>
                <a:schemeClr val="dk1"/>
              </a:solidFill>
              <a:latin typeface="Open Sans"/>
              <a:ea typeface="Open Sans"/>
              <a:cs typeface="Open Sans"/>
              <a:sym typeface="Open Sans"/>
            </a:endParaRPr>
          </a:p>
          <a:p>
            <a:pPr indent="0" lvl="0" marL="0" rtl="0" algn="l">
              <a:spcBef>
                <a:spcPts val="1200"/>
              </a:spcBef>
              <a:spcAft>
                <a:spcPts val="1200"/>
              </a:spcAft>
              <a:buNone/>
            </a:pPr>
            <a:r>
              <a:t/>
            </a:r>
            <a:endParaRPr sz="10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75" name="Shape 375"/>
        <p:cNvGrpSpPr/>
        <p:nvPr/>
      </p:nvGrpSpPr>
      <p:grpSpPr>
        <a:xfrm>
          <a:off x="0" y="0"/>
          <a:ext cx="0" cy="0"/>
          <a:chOff x="0" y="0"/>
          <a:chExt cx="0" cy="0"/>
        </a:xfrm>
      </p:grpSpPr>
      <p:sp>
        <p:nvSpPr>
          <p:cNvPr id="376" name="Google Shape;3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design changes - severity 1 &amp; 2</a:t>
            </a:r>
            <a:endParaRPr>
              <a:solidFill>
                <a:srgbClr val="00463C"/>
              </a:solidFill>
              <a:latin typeface="Poppins"/>
              <a:ea typeface="Poppins"/>
              <a:cs typeface="Poppins"/>
              <a:sym typeface="Poppins"/>
            </a:endParaRPr>
          </a:p>
        </p:txBody>
      </p:sp>
      <p:sp>
        <p:nvSpPr>
          <p:cNvPr id="377" name="Google Shape;377;p39"/>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8CBA7A"/>
                </a:solidFill>
                <a:latin typeface="Poppins"/>
                <a:ea typeface="Poppins"/>
                <a:cs typeface="Poppins"/>
                <a:sym typeface="Poppins"/>
              </a:rPr>
              <a:t>p</a:t>
            </a:r>
            <a:r>
              <a:rPr lang="en" sz="1400">
                <a:solidFill>
                  <a:srgbClr val="8CBA7A"/>
                </a:solidFill>
                <a:latin typeface="Poppins"/>
                <a:ea typeface="Poppins"/>
                <a:cs typeface="Poppins"/>
                <a:sym typeface="Poppins"/>
              </a:rPr>
              <a:t>lant an activity</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3 most recently done activities to first screen, so users have option to re-plant a recent activity vs. always creating a new one from scratch</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area at the top of the screen to see progress of planted activity (what fields you’ve put in, what is left to put in)</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Grey out “next” button on each screen until user makes a valid selection to provide feedback on when user has successfully done required action</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Ensure inputted information persists when navigating back to screens user has already gone through</a:t>
            </a:r>
            <a:endParaRPr sz="1000">
              <a:solidFill>
                <a:schemeClr val="dk1"/>
              </a:solidFill>
              <a:latin typeface="Open Sans"/>
              <a:ea typeface="Open Sans"/>
              <a:cs typeface="Open Sans"/>
              <a:sym typeface="Open Sans"/>
            </a:endParaRPr>
          </a:p>
          <a:p>
            <a:pPr indent="0" lvl="0" marL="0" rtl="0" algn="l">
              <a:spcBef>
                <a:spcPts val="1200"/>
              </a:spcBef>
              <a:spcAft>
                <a:spcPts val="0"/>
              </a:spcAft>
              <a:buNone/>
            </a:pPr>
            <a:r>
              <a:rPr lang="en" sz="1400">
                <a:solidFill>
                  <a:srgbClr val="8CBA7A"/>
                </a:solidFill>
                <a:latin typeface="Poppins"/>
                <a:ea typeface="Poppins"/>
                <a:cs typeface="Poppins"/>
                <a:sym typeface="Poppins"/>
              </a:rPr>
              <a:t>my hangouts</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Make background a brighter green to be consistent with the colors of the other screens’ backgrounds</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Implement ability for user to edit an activity</a:t>
            </a:r>
            <a:endParaRPr sz="1000">
              <a:solidFill>
                <a:schemeClr val="dk1"/>
              </a:solidFill>
              <a:latin typeface="Open Sans"/>
              <a:ea typeface="Open Sans"/>
              <a:cs typeface="Open Sans"/>
              <a:sym typeface="Open Sans"/>
            </a:endParaRPr>
          </a:p>
          <a:p>
            <a:pPr indent="0" lvl="0" marL="0" rtl="0" algn="l">
              <a:spcBef>
                <a:spcPts val="1200"/>
              </a:spcBef>
              <a:spcAft>
                <a:spcPts val="0"/>
              </a:spcAft>
              <a:buNone/>
            </a:pPr>
            <a:r>
              <a:rPr lang="en" sz="1400">
                <a:solidFill>
                  <a:srgbClr val="8CBA7A"/>
                </a:solidFill>
                <a:latin typeface="Poppins"/>
                <a:ea typeface="Poppins"/>
                <a:cs typeface="Poppins"/>
                <a:sym typeface="Poppins"/>
              </a:rPr>
              <a:t>friend screen</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Make text around frequency toggle larger</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Move “Memories with friend” button up to beige portion of the screen as current button color does not stand out on green background</a:t>
            </a:r>
            <a:endParaRPr sz="1000">
              <a:solidFill>
                <a:schemeClr val="dk1"/>
              </a:solidFill>
              <a:latin typeface="Open Sans"/>
              <a:ea typeface="Open Sans"/>
              <a:cs typeface="Open Sans"/>
              <a:sym typeface="Open Sans"/>
            </a:endParaRPr>
          </a:p>
          <a:p>
            <a:pPr indent="0" lvl="0" marL="0" rtl="0" algn="l">
              <a:spcBef>
                <a:spcPts val="1200"/>
              </a:spcBef>
              <a:spcAft>
                <a:spcPts val="1200"/>
              </a:spcAft>
              <a:buNone/>
            </a:pPr>
            <a:r>
              <a:t/>
            </a:r>
            <a:endParaRPr sz="10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81" name="Shape 381"/>
        <p:cNvGrpSpPr/>
        <p:nvPr/>
      </p:nvGrpSpPr>
      <p:grpSpPr>
        <a:xfrm>
          <a:off x="0" y="0"/>
          <a:ext cx="0" cy="0"/>
          <a:chOff x="0" y="0"/>
          <a:chExt cx="0" cy="0"/>
        </a:xfrm>
      </p:grpSpPr>
      <p:sp>
        <p:nvSpPr>
          <p:cNvPr id="382" name="Google Shape;3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design changes - severity 1 &amp; 2</a:t>
            </a:r>
            <a:endParaRPr>
              <a:solidFill>
                <a:srgbClr val="00463C"/>
              </a:solidFill>
              <a:latin typeface="Poppins"/>
              <a:ea typeface="Poppins"/>
              <a:cs typeface="Poppins"/>
              <a:sym typeface="Poppins"/>
            </a:endParaRPr>
          </a:p>
        </p:txBody>
      </p:sp>
      <p:sp>
        <p:nvSpPr>
          <p:cNvPr id="383" name="Google Shape;383;p40"/>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8CBA7A"/>
                </a:solidFill>
                <a:latin typeface="Poppins"/>
                <a:ea typeface="Poppins"/>
                <a:cs typeface="Poppins"/>
                <a:sym typeface="Poppins"/>
              </a:rPr>
              <a:t>reflection</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Change “Reflect” to “How did you feel about this hangout?” to make it clear that user is reflecting on their emotions, makes smiley rating scale make more sense</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visual tracker to photos so user knows how many they have left to write captions for (if they’d like to)–users able to scroll between photos and write captions before saving items to scrapbook</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Make language on reflection task sound more reflective vs. like social media (“Notes” vs. “Caption)</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option to delete photos you’ve added</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save button so user knows when they’re photos, notes, and ratings have been acknowledged/saved by Grove</a:t>
            </a:r>
            <a:endParaRPr sz="1000">
              <a:solidFill>
                <a:schemeClr val="dk1"/>
              </a:solidFill>
              <a:latin typeface="Open Sans"/>
              <a:ea typeface="Open Sans"/>
              <a:cs typeface="Open Sans"/>
              <a:sym typeface="Open Sans"/>
            </a:endParaRPr>
          </a:p>
          <a:p>
            <a:pPr indent="0" lvl="0" marL="0" rtl="0" algn="l">
              <a:spcBef>
                <a:spcPts val="1200"/>
              </a:spcBef>
              <a:spcAft>
                <a:spcPts val="0"/>
              </a:spcAft>
              <a:buNone/>
            </a:pPr>
            <a:r>
              <a:rPr lang="en" sz="1400">
                <a:solidFill>
                  <a:srgbClr val="8CBA7A"/>
                </a:solidFill>
                <a:latin typeface="Poppins"/>
                <a:ea typeface="Poppins"/>
                <a:cs typeface="Poppins"/>
                <a:sym typeface="Poppins"/>
              </a:rPr>
              <a:t>me this week</a:t>
            </a:r>
            <a:endParaRPr sz="1400">
              <a:solidFill>
                <a:srgbClr val="8CBA7A"/>
              </a:solidFill>
              <a:latin typeface="Poppins"/>
              <a:ea typeface="Poppins"/>
              <a:cs typeface="Poppins"/>
              <a:sym typeface="Poppins"/>
            </a:endParaRPr>
          </a:p>
          <a:p>
            <a:pPr indent="-292100" lvl="0" marL="457200" rtl="0" algn="l">
              <a:spcBef>
                <a:spcPts val="120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Move “+” to right-hand side everywhere to match industry convention (if “-“ exists, that should be on the left)</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 to top of each friend user’s added to priority list for option of removing such friends</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All fields are now separate cards instead of nested drop downs so user can more easily see selections they’ve already made</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Match language around priority friendships between me this week and friend page</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Make availability tab look like When2Meet for more recognizable convention</a:t>
            </a:r>
            <a:endParaRPr sz="1000">
              <a:solidFill>
                <a:schemeClr val="dk1"/>
              </a:solidFill>
              <a:latin typeface="Open Sans"/>
              <a:ea typeface="Open Sans"/>
              <a:cs typeface="Open Sans"/>
              <a:sym typeface="Open Sans"/>
            </a:endParaRPr>
          </a:p>
          <a:p>
            <a:pPr indent="-292100" lvl="0" marL="457200" rtl="0" algn="l">
              <a:spcBef>
                <a:spcPts val="0"/>
              </a:spcBef>
              <a:spcAft>
                <a:spcPts val="0"/>
              </a:spcAft>
              <a:buClr>
                <a:schemeClr val="dk1"/>
              </a:buClr>
              <a:buSzPts val="1000"/>
              <a:buFont typeface="Open Sans"/>
              <a:buAutoNum type="arabicPeriod"/>
            </a:pPr>
            <a:r>
              <a:rPr lang="en" sz="1000">
                <a:solidFill>
                  <a:schemeClr val="dk1"/>
                </a:solidFill>
                <a:latin typeface="Open Sans"/>
                <a:ea typeface="Open Sans"/>
                <a:cs typeface="Open Sans"/>
                <a:sym typeface="Open Sans"/>
              </a:rPr>
              <a:t>Add “Save” button to the button of the screen. Greyed out until user makes a change, green when it needs to be clicked to save changes. If user tries to exit before saving, pop-up appears asking user if they want to save before moving on</a:t>
            </a:r>
            <a:endParaRPr sz="1000">
              <a:solidFill>
                <a:schemeClr val="dk1"/>
              </a:solidFill>
              <a:latin typeface="Open Sans"/>
              <a:ea typeface="Open Sans"/>
              <a:cs typeface="Open Sans"/>
              <a:sym typeface="Open Sans"/>
            </a:endParaRPr>
          </a:p>
          <a:p>
            <a:pPr indent="0" lvl="0" marL="0" rtl="0" algn="l">
              <a:spcBef>
                <a:spcPts val="1200"/>
              </a:spcBef>
              <a:spcAft>
                <a:spcPts val="1200"/>
              </a:spcAft>
              <a:buNone/>
            </a:pPr>
            <a:r>
              <a:t/>
            </a:r>
            <a:endParaRPr sz="10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87" name="Shape 387"/>
        <p:cNvGrpSpPr/>
        <p:nvPr/>
      </p:nvGrpSpPr>
      <p:grpSpPr>
        <a:xfrm>
          <a:off x="0" y="0"/>
          <a:ext cx="0" cy="0"/>
          <a:chOff x="0" y="0"/>
          <a:chExt cx="0" cy="0"/>
        </a:xfrm>
      </p:grpSpPr>
      <p:sp>
        <p:nvSpPr>
          <p:cNvPr id="388" name="Google Shape;38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n</a:t>
            </a:r>
            <a:r>
              <a:rPr lang="en">
                <a:solidFill>
                  <a:srgbClr val="00463C"/>
                </a:solidFill>
                <a:latin typeface="Poppins"/>
                <a:ea typeface="Poppins"/>
                <a:cs typeface="Poppins"/>
                <a:sym typeface="Poppins"/>
              </a:rPr>
              <a:t>ot addressed: </a:t>
            </a:r>
            <a:r>
              <a:rPr lang="en">
                <a:solidFill>
                  <a:srgbClr val="00463C"/>
                </a:solidFill>
                <a:latin typeface="Poppins"/>
                <a:ea typeface="Poppins"/>
                <a:cs typeface="Poppins"/>
                <a:sym typeface="Poppins"/>
              </a:rPr>
              <a:t>severity 1 &amp; 2</a:t>
            </a:r>
            <a:endParaRPr>
              <a:solidFill>
                <a:srgbClr val="00463C"/>
              </a:solidFill>
              <a:latin typeface="Poppins"/>
              <a:ea typeface="Poppins"/>
              <a:cs typeface="Poppins"/>
              <a:sym typeface="Poppins"/>
            </a:endParaRPr>
          </a:p>
        </p:txBody>
      </p:sp>
      <p:sp>
        <p:nvSpPr>
          <p:cNvPr id="389" name="Google Shape;389;p41"/>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90000"/>
                </a:solidFill>
                <a:latin typeface="Poppins"/>
                <a:ea typeface="Poppins"/>
                <a:cs typeface="Poppins"/>
                <a:sym typeface="Poppins"/>
              </a:rPr>
              <a:t>violation</a:t>
            </a:r>
            <a:endParaRPr>
              <a:solidFill>
                <a:srgbClr val="990000"/>
              </a:solidFill>
              <a:latin typeface="Poppins"/>
              <a:ea typeface="Poppins"/>
              <a:cs typeface="Poppins"/>
              <a:sym typeface="Poppins"/>
            </a:endParaRPr>
          </a:p>
          <a:p>
            <a:pPr indent="0" lvl="0" marL="0" rtl="0" algn="l">
              <a:lnSpc>
                <a:spcPct val="115000"/>
              </a:lnSpc>
              <a:spcBef>
                <a:spcPts val="500"/>
              </a:spcBef>
              <a:spcAft>
                <a:spcPts val="0"/>
              </a:spcAft>
              <a:buNone/>
            </a:pPr>
            <a:r>
              <a:rPr lang="en" sz="1400">
                <a:solidFill>
                  <a:schemeClr val="dk1"/>
                </a:solidFill>
                <a:latin typeface="Open Sans"/>
                <a:ea typeface="Open Sans"/>
                <a:cs typeface="Open Sans"/>
                <a:sym typeface="Open Sans"/>
              </a:rPr>
              <a:t>Background images are distracting. Suggested to remove them as background images and have them only in headers.</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rPr lang="en">
                <a:solidFill>
                  <a:srgbClr val="8CBA7A"/>
                </a:solidFill>
                <a:latin typeface="Poppins"/>
                <a:ea typeface="Poppins"/>
                <a:cs typeface="Poppins"/>
                <a:sym typeface="Poppins"/>
              </a:rPr>
              <a:t>r</a:t>
            </a:r>
            <a:r>
              <a:rPr lang="en">
                <a:solidFill>
                  <a:srgbClr val="8CBA7A"/>
                </a:solidFill>
                <a:latin typeface="Poppins"/>
                <a:ea typeface="Poppins"/>
                <a:cs typeface="Poppins"/>
                <a:sym typeface="Poppins"/>
              </a:rPr>
              <a:t>ationale</a:t>
            </a:r>
            <a:endParaRPr>
              <a:solidFill>
                <a:srgbClr val="8CBA7A"/>
              </a:solidFill>
              <a:latin typeface="Poppins"/>
              <a:ea typeface="Poppins"/>
              <a:cs typeface="Poppins"/>
              <a:sym typeface="Poppins"/>
            </a:endParaRPr>
          </a:p>
          <a:p>
            <a:pPr indent="0" lvl="0" marL="0" rtl="0" algn="l">
              <a:lnSpc>
                <a:spcPct val="115000"/>
              </a:lnSpc>
              <a:spcBef>
                <a:spcPts val="500"/>
              </a:spcBef>
              <a:spcAft>
                <a:spcPts val="500"/>
              </a:spcAft>
              <a:buNone/>
            </a:pPr>
            <a:r>
              <a:rPr lang="en" sz="1400">
                <a:solidFill>
                  <a:schemeClr val="dk1"/>
                </a:solidFill>
                <a:latin typeface="Open Sans"/>
                <a:ea typeface="Open Sans"/>
                <a:cs typeface="Open Sans"/>
                <a:sym typeface="Open Sans"/>
              </a:rPr>
              <a:t>Background images are imperative to carrying out plant metaphor. To work to ensure backgrounds are not distracting (since we’re keeping them), we’ve worked to standardized location/styles of input fields/buttons, and ensure high contrast of these items so they don’t blend into background.</a:t>
            </a:r>
            <a:endParaRPr sz="12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88" name="Shape 88"/>
        <p:cNvGrpSpPr/>
        <p:nvPr/>
      </p:nvGrpSpPr>
      <p:grpSpPr>
        <a:xfrm>
          <a:off x="0" y="0"/>
          <a:ext cx="0" cy="0"/>
          <a:chOff x="0" y="0"/>
          <a:chExt cx="0" cy="0"/>
        </a:xfrm>
      </p:grpSpPr>
      <p:sp>
        <p:nvSpPr>
          <p:cNvPr id="89" name="Google Shape;8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v</a:t>
            </a:r>
            <a:r>
              <a:rPr lang="en">
                <a:solidFill>
                  <a:srgbClr val="00463C"/>
                </a:solidFill>
                <a:latin typeface="Poppins"/>
                <a:ea typeface="Poppins"/>
                <a:cs typeface="Poppins"/>
                <a:sym typeface="Poppins"/>
              </a:rPr>
              <a:t>alue proposition</a:t>
            </a:r>
            <a:endParaRPr>
              <a:solidFill>
                <a:srgbClr val="00463C"/>
              </a:solidFill>
              <a:latin typeface="Poppins"/>
              <a:ea typeface="Poppins"/>
              <a:cs typeface="Poppins"/>
              <a:sym typeface="Poppins"/>
            </a:endParaRPr>
          </a:p>
        </p:txBody>
      </p:sp>
      <p:sp>
        <p:nvSpPr>
          <p:cNvPr id="90" name="Google Shape;90;p15"/>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solidFill>
                  <a:schemeClr val="dk1"/>
                </a:solidFill>
                <a:latin typeface="Open Sans"/>
                <a:ea typeface="Open Sans"/>
                <a:cs typeface="Open Sans"/>
                <a:sym typeface="Open Sans"/>
              </a:rPr>
              <a:t>Cultivate your post-grad community.</a:t>
            </a:r>
            <a:endParaRPr sz="1600">
              <a:solidFill>
                <a:schemeClr val="dk1"/>
              </a:solidFill>
              <a:latin typeface="Open Sans"/>
              <a:ea typeface="Open Sans"/>
              <a:cs typeface="Open Sans"/>
              <a:sym typeface="Open Sans"/>
            </a:endParaRPr>
          </a:p>
        </p:txBody>
      </p:sp>
      <p:sp>
        <p:nvSpPr>
          <p:cNvPr id="91" name="Google Shape;91;p15"/>
          <p:cNvSpPr txBox="1"/>
          <p:nvPr>
            <p:ph type="title"/>
          </p:nvPr>
        </p:nvSpPr>
        <p:spPr>
          <a:xfrm>
            <a:off x="311700" y="1892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problem/solution overview</a:t>
            </a:r>
            <a:endParaRPr>
              <a:solidFill>
                <a:srgbClr val="00463C"/>
              </a:solidFill>
              <a:latin typeface="Poppins"/>
              <a:ea typeface="Poppins"/>
              <a:cs typeface="Poppins"/>
              <a:sym typeface="Poppins"/>
            </a:endParaRPr>
          </a:p>
        </p:txBody>
      </p:sp>
      <p:sp>
        <p:nvSpPr>
          <p:cNvPr id="92" name="Google Shape;92;p15"/>
          <p:cNvSpPr txBox="1"/>
          <p:nvPr>
            <p:ph idx="1" type="body"/>
          </p:nvPr>
        </p:nvSpPr>
        <p:spPr>
          <a:xfrm>
            <a:off x="311700" y="26002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Post-grads are faced with the often-overwhelming challenge of building and retaining friendships amidst a sea of new connections. Grove allows post-grads to focus on the enjoyable and exciting aspects of building community by simplifying the stressful aspects of inviting, planning, and following up with new friends. Grove helps ensure that new friendships deepen into lasting friendships without the anxiety that currently accompanies post-grad community building.</a:t>
            </a:r>
            <a:endParaRPr sz="1600">
              <a:solidFill>
                <a:schemeClr val="dk1"/>
              </a:solidFill>
              <a:latin typeface="Open Sans"/>
              <a:ea typeface="Open Sans"/>
              <a:cs typeface="Open Sans"/>
              <a:sym typeface="Open Sans"/>
            </a:endParaRPr>
          </a:p>
          <a:p>
            <a:pPr indent="0" lvl="0" marL="0" rtl="0" algn="l">
              <a:spcBef>
                <a:spcPts val="1200"/>
              </a:spcBef>
              <a:spcAft>
                <a:spcPts val="1200"/>
              </a:spcAft>
              <a:buNone/>
            </a:pPr>
            <a:r>
              <a:t/>
            </a:r>
            <a:endParaRPr sz="1600">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93" name="Shape 393"/>
        <p:cNvGrpSpPr/>
        <p:nvPr/>
      </p:nvGrpSpPr>
      <p:grpSpPr>
        <a:xfrm>
          <a:off x="0" y="0"/>
          <a:ext cx="0" cy="0"/>
          <a:chOff x="0" y="0"/>
          <a:chExt cx="0" cy="0"/>
        </a:xfrm>
      </p:grpSpPr>
      <p:sp>
        <p:nvSpPr>
          <p:cNvPr id="394" name="Google Shape;39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not addressed: severity 1 &amp; 2</a:t>
            </a:r>
            <a:endParaRPr>
              <a:solidFill>
                <a:srgbClr val="00463C"/>
              </a:solidFill>
              <a:latin typeface="Poppins"/>
              <a:ea typeface="Poppins"/>
              <a:cs typeface="Poppins"/>
              <a:sym typeface="Poppins"/>
            </a:endParaRPr>
          </a:p>
        </p:txBody>
      </p:sp>
      <p:sp>
        <p:nvSpPr>
          <p:cNvPr id="395" name="Google Shape;395;p42"/>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90000"/>
                </a:solidFill>
                <a:latin typeface="Poppins"/>
                <a:ea typeface="Poppins"/>
                <a:cs typeface="Poppins"/>
                <a:sym typeface="Poppins"/>
              </a:rPr>
              <a:t>violation</a:t>
            </a:r>
            <a:endParaRPr>
              <a:solidFill>
                <a:srgbClr val="990000"/>
              </a:solidFill>
              <a:latin typeface="Poppins"/>
              <a:ea typeface="Poppins"/>
              <a:cs typeface="Poppins"/>
              <a:sym typeface="Poppins"/>
            </a:endParaRPr>
          </a:p>
          <a:p>
            <a:pPr indent="0" lvl="0" marL="0" rtl="0" algn="l">
              <a:spcBef>
                <a:spcPts val="500"/>
              </a:spcBef>
              <a:spcAft>
                <a:spcPts val="0"/>
              </a:spcAft>
              <a:buNone/>
            </a:pPr>
            <a:r>
              <a:rPr lang="en" sz="1400">
                <a:solidFill>
                  <a:schemeClr val="dk1"/>
                </a:solidFill>
                <a:latin typeface="Open Sans"/>
                <a:ea typeface="Open Sans"/>
                <a:cs typeface="Open Sans"/>
                <a:sym typeface="Open Sans"/>
              </a:rPr>
              <a:t>Lack of feedback on how many hangouts the user has done out of the number user indicated wanting to do that week in “Me this week” makes the goal seem floating / unable to accomplish. Number of hangouts are indicated at the beginning of the week to inform grove of how many hangouts to suggest to the user, it is not a goal that the user is setting for themselves.</a:t>
            </a:r>
            <a:endParaRPr sz="1400">
              <a:solidFill>
                <a:schemeClr val="dk1"/>
              </a:solidFill>
              <a:latin typeface="Open Sans"/>
              <a:ea typeface="Open Sans"/>
              <a:cs typeface="Open Sans"/>
              <a:sym typeface="Open Sans"/>
            </a:endParaRPr>
          </a:p>
          <a:p>
            <a:pPr indent="0" lvl="0" marL="0" rtl="0" algn="l">
              <a:spcBef>
                <a:spcPts val="500"/>
              </a:spcBef>
              <a:spcAft>
                <a:spcPts val="0"/>
              </a:spcAft>
              <a:buNone/>
            </a:pPr>
            <a:r>
              <a:rPr lang="en">
                <a:solidFill>
                  <a:srgbClr val="8CBA7A"/>
                </a:solidFill>
                <a:latin typeface="Poppins"/>
                <a:ea typeface="Poppins"/>
                <a:cs typeface="Poppins"/>
                <a:sym typeface="Poppins"/>
              </a:rPr>
              <a:t>rationale</a:t>
            </a:r>
            <a:endParaRPr>
              <a:solidFill>
                <a:srgbClr val="8CBA7A"/>
              </a:solidFill>
              <a:latin typeface="Poppins"/>
              <a:ea typeface="Poppins"/>
              <a:cs typeface="Poppins"/>
              <a:sym typeface="Poppins"/>
            </a:endParaRPr>
          </a:p>
          <a:p>
            <a:pPr indent="0" lvl="0" marL="0" rtl="0" algn="l">
              <a:spcBef>
                <a:spcPts val="500"/>
              </a:spcBef>
              <a:spcAft>
                <a:spcPts val="500"/>
              </a:spcAft>
              <a:buNone/>
            </a:pPr>
            <a:r>
              <a:rPr lang="en" sz="1400">
                <a:solidFill>
                  <a:schemeClr val="dk1"/>
                </a:solidFill>
                <a:latin typeface="Open Sans"/>
                <a:ea typeface="Open Sans"/>
                <a:cs typeface="Open Sans"/>
                <a:sym typeface="Open Sans"/>
              </a:rPr>
              <a:t>This fact is made more clear by adding info at the top of the screen that grove will do its best to honor those preferences, so user knows this information is more for the app than themselves. Tracker would be a nice-to-have feature, but is not core to our tasks.</a:t>
            </a:r>
            <a:endParaRPr sz="12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399" name="Shape 399"/>
        <p:cNvGrpSpPr/>
        <p:nvPr/>
      </p:nvGrpSpPr>
      <p:grpSpPr>
        <a:xfrm>
          <a:off x="0" y="0"/>
          <a:ext cx="0" cy="0"/>
          <a:chOff x="0" y="0"/>
          <a:chExt cx="0" cy="0"/>
        </a:xfrm>
      </p:grpSpPr>
      <p:sp>
        <p:nvSpPr>
          <p:cNvPr id="400" name="Google Shape;40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not addressed: severity 1 &amp; 2</a:t>
            </a:r>
            <a:endParaRPr>
              <a:solidFill>
                <a:srgbClr val="00463C"/>
              </a:solidFill>
              <a:latin typeface="Poppins"/>
              <a:ea typeface="Poppins"/>
              <a:cs typeface="Poppins"/>
              <a:sym typeface="Poppins"/>
            </a:endParaRPr>
          </a:p>
        </p:txBody>
      </p:sp>
      <p:sp>
        <p:nvSpPr>
          <p:cNvPr id="401" name="Google Shape;401;p43"/>
          <p:cNvSpPr txBox="1"/>
          <p:nvPr>
            <p:ph idx="1" type="body"/>
          </p:nvPr>
        </p:nvSpPr>
        <p:spPr>
          <a:xfrm>
            <a:off x="311700" y="1152475"/>
            <a:ext cx="8520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00"/>
                </a:solidFill>
                <a:latin typeface="Poppins"/>
                <a:ea typeface="Poppins"/>
                <a:cs typeface="Poppins"/>
                <a:sym typeface="Poppins"/>
              </a:rPr>
              <a:t>violation</a:t>
            </a:r>
            <a:endParaRPr>
              <a:solidFill>
                <a:srgbClr val="990000"/>
              </a:solidFill>
              <a:latin typeface="Poppins"/>
              <a:ea typeface="Poppins"/>
              <a:cs typeface="Poppins"/>
              <a:sym typeface="Poppins"/>
            </a:endParaRPr>
          </a:p>
          <a:p>
            <a:pPr indent="0" lvl="0" marL="0" rtl="0" algn="l">
              <a:spcBef>
                <a:spcPts val="500"/>
              </a:spcBef>
              <a:spcAft>
                <a:spcPts val="0"/>
              </a:spcAft>
              <a:buNone/>
            </a:pPr>
            <a:r>
              <a:rPr lang="en" sz="1400">
                <a:solidFill>
                  <a:schemeClr val="dk1"/>
                </a:solidFill>
                <a:latin typeface="Open Sans"/>
                <a:ea typeface="Open Sans"/>
                <a:cs typeface="Open Sans"/>
                <a:sym typeface="Open Sans"/>
              </a:rPr>
              <a:t>Hangouts tabs “Upcoming”, “Pending”, “Planted” and “Past” are competing dialogues. Suggested to put “Confirmed”, “Pending” and “Planted” activities all under “Upcoming” and just have “Upcoming” and “Past” top level categories.</a:t>
            </a:r>
            <a:endParaRPr sz="1400">
              <a:solidFill>
                <a:schemeClr val="dk1"/>
              </a:solidFill>
              <a:latin typeface="Open Sans"/>
              <a:ea typeface="Open Sans"/>
              <a:cs typeface="Open Sans"/>
              <a:sym typeface="Open Sans"/>
            </a:endParaRPr>
          </a:p>
          <a:p>
            <a:pPr indent="0" lvl="0" marL="0" rtl="0" algn="l">
              <a:spcBef>
                <a:spcPts val="500"/>
              </a:spcBef>
              <a:spcAft>
                <a:spcPts val="0"/>
              </a:spcAft>
              <a:buNone/>
            </a:pPr>
            <a:r>
              <a:rPr lang="en">
                <a:solidFill>
                  <a:srgbClr val="8CBA7A"/>
                </a:solidFill>
                <a:latin typeface="Poppins"/>
                <a:ea typeface="Poppins"/>
                <a:cs typeface="Poppins"/>
                <a:sym typeface="Poppins"/>
              </a:rPr>
              <a:t>rationale</a:t>
            </a:r>
            <a:endParaRPr>
              <a:solidFill>
                <a:srgbClr val="8CBA7A"/>
              </a:solidFill>
              <a:latin typeface="Poppins"/>
              <a:ea typeface="Poppins"/>
              <a:cs typeface="Poppins"/>
              <a:sym typeface="Poppins"/>
            </a:endParaRPr>
          </a:p>
          <a:p>
            <a:pPr indent="0" lvl="0" marL="0" rtl="0" algn="l">
              <a:spcBef>
                <a:spcPts val="500"/>
              </a:spcBef>
              <a:spcAft>
                <a:spcPts val="0"/>
              </a:spcAft>
              <a:buNone/>
            </a:pPr>
            <a:r>
              <a:rPr lang="en" sz="1400">
                <a:solidFill>
                  <a:schemeClr val="dk1"/>
                </a:solidFill>
                <a:latin typeface="Open Sans"/>
                <a:ea typeface="Open Sans"/>
                <a:cs typeface="Open Sans"/>
                <a:sym typeface="Open Sans"/>
              </a:rPr>
              <a:t>“Upcoming”, “Pending”, “Planted” and “Past” are all distinct categories. “Upcoming” denotes hangouts that are confirmed but haven’t been completed, “Pending” are hangouts generated for the user or sent to the user by a friend in their grove that they have yet to accept or reject. “Planted” are hangouts that the user planted but haven’t been confirmed yet (so therefore this is separate from “Upcoming”), and “Past” are hangouts that have been completed. Additionally, all categories refer to separate tasks.</a:t>
            </a:r>
            <a:endParaRPr sz="1600">
              <a:solidFill>
                <a:srgbClr val="8CBA7A"/>
              </a:solidFill>
              <a:latin typeface="Poppins"/>
              <a:ea typeface="Poppins"/>
              <a:cs typeface="Poppins"/>
              <a:sym typeface="Poppins"/>
            </a:endParaRPr>
          </a:p>
          <a:p>
            <a:pPr indent="0" lvl="0" marL="0" rtl="0" algn="l">
              <a:spcBef>
                <a:spcPts val="50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96" name="Shape 96"/>
        <p:cNvGrpSpPr/>
        <p:nvPr/>
      </p:nvGrpSpPr>
      <p:grpSpPr>
        <a:xfrm>
          <a:off x="0" y="0"/>
          <a:ext cx="0" cy="0"/>
          <a:chOff x="0" y="0"/>
          <a:chExt cx="0" cy="0"/>
        </a:xfrm>
      </p:grpSpPr>
      <p:sp>
        <p:nvSpPr>
          <p:cNvPr id="97" name="Google Shape;97;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463C"/>
                </a:solidFill>
                <a:latin typeface="Poppins"/>
                <a:ea typeface="Poppins"/>
                <a:cs typeface="Poppins"/>
                <a:sym typeface="Poppins"/>
              </a:rPr>
              <a:t>heuristic evaluation results </a:t>
            </a:r>
            <a:endParaRPr>
              <a:solidFill>
                <a:srgbClr val="00463C"/>
              </a:solidFill>
              <a:latin typeface="Poppins"/>
              <a:ea typeface="Poppins"/>
              <a:cs typeface="Poppins"/>
              <a:sym typeface="Poppins"/>
            </a:endParaRPr>
          </a:p>
          <a:p>
            <a:pPr indent="0" lvl="0" marL="0" rtl="0" algn="ctr">
              <a:spcBef>
                <a:spcPts val="0"/>
              </a:spcBef>
              <a:spcAft>
                <a:spcPts val="0"/>
              </a:spcAft>
              <a:buNone/>
            </a:pPr>
            <a:r>
              <a:rPr lang="en">
                <a:solidFill>
                  <a:srgbClr val="00463C"/>
                </a:solidFill>
                <a:latin typeface="Poppins"/>
                <a:ea typeface="Poppins"/>
                <a:cs typeface="Poppins"/>
                <a:sym typeface="Poppins"/>
              </a:rPr>
              <a:t>+ revised design</a:t>
            </a:r>
            <a:endParaRPr>
              <a:solidFill>
                <a:srgbClr val="00463C"/>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463C"/>
                </a:solidFill>
                <a:latin typeface="Poppins"/>
                <a:ea typeface="Poppins"/>
                <a:cs typeface="Poppins"/>
                <a:sym typeface="Poppins"/>
              </a:rPr>
              <a:t>h</a:t>
            </a:r>
            <a:r>
              <a:rPr lang="en">
                <a:solidFill>
                  <a:srgbClr val="00463C"/>
                </a:solidFill>
                <a:latin typeface="Poppins"/>
                <a:ea typeface="Poppins"/>
                <a:cs typeface="Poppins"/>
                <a:sym typeface="Poppins"/>
              </a:rPr>
              <a:t>euristic evaluation overview</a:t>
            </a:r>
            <a:endParaRPr>
              <a:solidFill>
                <a:srgbClr val="00463C"/>
              </a:solidFill>
              <a:latin typeface="Poppins"/>
              <a:ea typeface="Poppins"/>
              <a:cs typeface="Poppins"/>
              <a:sym typeface="Poppins"/>
            </a:endParaRPr>
          </a:p>
        </p:txBody>
      </p:sp>
      <p:sp>
        <p:nvSpPr>
          <p:cNvPr id="103" name="Google Shape;103;p17"/>
          <p:cNvSpPr txBox="1"/>
          <p:nvPr>
            <p:ph idx="1" type="body"/>
          </p:nvPr>
        </p:nvSpPr>
        <p:spPr>
          <a:xfrm>
            <a:off x="374300" y="4156725"/>
            <a:ext cx="2743200" cy="91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solidFill>
                  <a:schemeClr val="dk1"/>
                </a:solidFill>
                <a:latin typeface="Open Sans"/>
                <a:ea typeface="Open Sans"/>
                <a:cs typeface="Open Sans"/>
                <a:sym typeface="Open Sans"/>
              </a:rPr>
              <a:t>Total violations</a:t>
            </a:r>
            <a:endParaRPr sz="1600">
              <a:solidFill>
                <a:schemeClr val="dk1"/>
              </a:solidFill>
              <a:latin typeface="Open Sans"/>
              <a:ea typeface="Open Sans"/>
              <a:cs typeface="Open Sans"/>
              <a:sym typeface="Open Sans"/>
            </a:endParaRPr>
          </a:p>
        </p:txBody>
      </p:sp>
      <p:sp>
        <p:nvSpPr>
          <p:cNvPr id="104" name="Google Shape;104;p17"/>
          <p:cNvSpPr/>
          <p:nvPr/>
        </p:nvSpPr>
        <p:spPr>
          <a:xfrm>
            <a:off x="602900" y="1653750"/>
            <a:ext cx="2286000" cy="2286000"/>
          </a:xfrm>
          <a:prstGeom prst="ellipse">
            <a:avLst/>
          </a:prstGeom>
          <a:noFill/>
          <a:ln cap="flat" cmpd="sng" w="76200">
            <a:solidFill>
              <a:srgbClr val="0046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rgbClr val="00463C"/>
                </a:solidFill>
                <a:latin typeface="Poppins"/>
                <a:ea typeface="Poppins"/>
                <a:cs typeface="Poppins"/>
                <a:sym typeface="Poppins"/>
              </a:rPr>
              <a:t>43</a:t>
            </a:r>
            <a:endParaRPr sz="6800">
              <a:solidFill>
                <a:srgbClr val="00463C"/>
              </a:solidFill>
              <a:latin typeface="Poppins"/>
              <a:ea typeface="Poppins"/>
              <a:cs typeface="Poppins"/>
              <a:sym typeface="Poppins"/>
            </a:endParaRPr>
          </a:p>
        </p:txBody>
      </p:sp>
      <p:sp>
        <p:nvSpPr>
          <p:cNvPr id="105" name="Google Shape;105;p17"/>
          <p:cNvSpPr/>
          <p:nvPr/>
        </p:nvSpPr>
        <p:spPr>
          <a:xfrm>
            <a:off x="4876800" y="3025338"/>
            <a:ext cx="914400" cy="914400"/>
          </a:xfrm>
          <a:prstGeom prst="ellipse">
            <a:avLst/>
          </a:prstGeom>
          <a:noFill/>
          <a:ln cap="flat" cmpd="sng" w="76200">
            <a:solidFill>
              <a:srgbClr val="8CBA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8CBA7A"/>
                </a:solidFill>
                <a:latin typeface="Poppins"/>
                <a:ea typeface="Poppins"/>
                <a:cs typeface="Poppins"/>
                <a:sym typeface="Poppins"/>
              </a:rPr>
              <a:t>36</a:t>
            </a:r>
            <a:endParaRPr sz="2800">
              <a:solidFill>
                <a:srgbClr val="8CBA7A"/>
              </a:solidFill>
              <a:latin typeface="Poppins"/>
              <a:ea typeface="Poppins"/>
              <a:cs typeface="Poppins"/>
              <a:sym typeface="Poppins"/>
            </a:endParaRPr>
          </a:p>
        </p:txBody>
      </p:sp>
      <p:sp>
        <p:nvSpPr>
          <p:cNvPr id="106" name="Google Shape;106;p17"/>
          <p:cNvSpPr/>
          <p:nvPr/>
        </p:nvSpPr>
        <p:spPr>
          <a:xfrm>
            <a:off x="4841525" y="1653750"/>
            <a:ext cx="914400" cy="914400"/>
          </a:xfrm>
          <a:prstGeom prst="ellipse">
            <a:avLst/>
          </a:prstGeom>
          <a:noFill/>
          <a:ln cap="flat" cmpd="sng" w="76200">
            <a:solidFill>
              <a:srgbClr val="8CBA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8CBA7A"/>
                </a:solidFill>
                <a:latin typeface="Poppins"/>
                <a:ea typeface="Poppins"/>
                <a:cs typeface="Poppins"/>
                <a:sym typeface="Poppins"/>
              </a:rPr>
              <a:t>7</a:t>
            </a:r>
            <a:endParaRPr sz="2800">
              <a:solidFill>
                <a:srgbClr val="8CBA7A"/>
              </a:solidFill>
              <a:latin typeface="Poppins"/>
              <a:ea typeface="Poppins"/>
              <a:cs typeface="Poppins"/>
              <a:sym typeface="Poppins"/>
            </a:endParaRPr>
          </a:p>
        </p:txBody>
      </p:sp>
      <p:sp>
        <p:nvSpPr>
          <p:cNvPr id="107" name="Google Shape;107;p17"/>
          <p:cNvSpPr txBox="1"/>
          <p:nvPr>
            <p:ph idx="1" type="body"/>
          </p:nvPr>
        </p:nvSpPr>
        <p:spPr>
          <a:xfrm>
            <a:off x="6253350" y="3025350"/>
            <a:ext cx="3233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Severity 1 &amp; 2 Violations</a:t>
            </a:r>
            <a:r>
              <a:rPr baseline="30000" lang="en" sz="1600">
                <a:solidFill>
                  <a:schemeClr val="dk1"/>
                </a:solidFill>
                <a:latin typeface="Open Sans"/>
                <a:ea typeface="Open Sans"/>
                <a:cs typeface="Open Sans"/>
                <a:sym typeface="Open Sans"/>
              </a:rPr>
              <a:t>1</a:t>
            </a:r>
            <a:endParaRPr baseline="30000" sz="1600">
              <a:solidFill>
                <a:schemeClr val="dk1"/>
              </a:solidFill>
              <a:latin typeface="Open Sans"/>
              <a:ea typeface="Open Sans"/>
              <a:cs typeface="Open Sans"/>
              <a:sym typeface="Open Sans"/>
            </a:endParaRPr>
          </a:p>
          <a:p>
            <a:pPr indent="0" lvl="0" marL="0" rtl="0" algn="l">
              <a:spcBef>
                <a:spcPts val="1200"/>
              </a:spcBef>
              <a:spcAft>
                <a:spcPts val="1200"/>
              </a:spcAft>
              <a:buNone/>
            </a:pPr>
            <a:r>
              <a:rPr i="1" lang="en" sz="1600">
                <a:solidFill>
                  <a:schemeClr val="dk1"/>
                </a:solidFill>
                <a:latin typeface="Open Sans"/>
                <a:ea typeface="Open Sans"/>
                <a:cs typeface="Open Sans"/>
                <a:sym typeface="Open Sans"/>
              </a:rPr>
              <a:t>33/36 addressed</a:t>
            </a:r>
            <a:endParaRPr i="1" sz="1600">
              <a:solidFill>
                <a:schemeClr val="dk1"/>
              </a:solidFill>
              <a:latin typeface="Open Sans"/>
              <a:ea typeface="Open Sans"/>
              <a:cs typeface="Open Sans"/>
              <a:sym typeface="Open Sans"/>
            </a:endParaRPr>
          </a:p>
        </p:txBody>
      </p:sp>
      <p:sp>
        <p:nvSpPr>
          <p:cNvPr id="108" name="Google Shape;108;p17"/>
          <p:cNvSpPr txBox="1"/>
          <p:nvPr>
            <p:ph idx="1" type="body"/>
          </p:nvPr>
        </p:nvSpPr>
        <p:spPr>
          <a:xfrm>
            <a:off x="6253350" y="1653738"/>
            <a:ext cx="3233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Severity 3 &amp; 4 Violations</a:t>
            </a:r>
            <a:endParaRPr sz="1600">
              <a:solidFill>
                <a:schemeClr val="dk1"/>
              </a:solidFill>
              <a:latin typeface="Open Sans"/>
              <a:ea typeface="Open Sans"/>
              <a:cs typeface="Open Sans"/>
              <a:sym typeface="Open Sans"/>
            </a:endParaRPr>
          </a:p>
          <a:p>
            <a:pPr indent="0" lvl="0" marL="0" rtl="0" algn="l">
              <a:spcBef>
                <a:spcPts val="1200"/>
              </a:spcBef>
              <a:spcAft>
                <a:spcPts val="1200"/>
              </a:spcAft>
              <a:buNone/>
            </a:pPr>
            <a:r>
              <a:rPr i="1" lang="en" sz="1600">
                <a:solidFill>
                  <a:schemeClr val="dk1"/>
                </a:solidFill>
                <a:latin typeface="Open Sans"/>
                <a:ea typeface="Open Sans"/>
                <a:cs typeface="Open Sans"/>
                <a:sym typeface="Open Sans"/>
              </a:rPr>
              <a:t>All addressed</a:t>
            </a:r>
            <a:endParaRPr i="1" sz="1600">
              <a:solidFill>
                <a:schemeClr val="dk1"/>
              </a:solidFill>
              <a:latin typeface="Open Sans"/>
              <a:ea typeface="Open Sans"/>
              <a:cs typeface="Open Sans"/>
              <a:sym typeface="Open Sans"/>
            </a:endParaRPr>
          </a:p>
        </p:txBody>
      </p:sp>
      <p:sp>
        <p:nvSpPr>
          <p:cNvPr id="109" name="Google Shape;109;p17"/>
          <p:cNvSpPr/>
          <p:nvPr/>
        </p:nvSpPr>
        <p:spPr>
          <a:xfrm>
            <a:off x="3460575" y="2645700"/>
            <a:ext cx="914400" cy="302100"/>
          </a:xfrm>
          <a:prstGeom prst="rightArrow">
            <a:avLst>
              <a:gd fmla="val 50000" name="adj1"/>
              <a:gd fmla="val 50000" name="adj2"/>
            </a:avLst>
          </a:prstGeom>
          <a:solidFill>
            <a:srgbClr val="0046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idx="1" type="body"/>
          </p:nvPr>
        </p:nvSpPr>
        <p:spPr>
          <a:xfrm>
            <a:off x="83175" y="4796700"/>
            <a:ext cx="8520600" cy="346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solidFill>
                  <a:schemeClr val="dk1"/>
                </a:solidFill>
                <a:latin typeface="Open Sans"/>
                <a:ea typeface="Open Sans"/>
                <a:cs typeface="Open Sans"/>
                <a:sym typeface="Open Sans"/>
              </a:rPr>
              <a:t>1. See appendix for design changes to address severity 1 &amp; 2 violations and rationale for unaddressed violations</a:t>
            </a:r>
            <a:endParaRPr sz="9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CBA7A"/>
                </a:solidFill>
                <a:latin typeface="Poppins"/>
                <a:ea typeface="Poppins"/>
                <a:cs typeface="Poppins"/>
                <a:sym typeface="Poppins"/>
              </a:rPr>
              <a:t>my grove </a:t>
            </a:r>
            <a:r>
              <a:rPr lang="en">
                <a:solidFill>
                  <a:srgbClr val="00463C"/>
                </a:solidFill>
                <a:latin typeface="Poppins"/>
                <a:ea typeface="Poppins"/>
                <a:cs typeface="Poppins"/>
                <a:sym typeface="Poppins"/>
              </a:rPr>
              <a:t>d</a:t>
            </a:r>
            <a:r>
              <a:rPr lang="en">
                <a:solidFill>
                  <a:srgbClr val="00463C"/>
                </a:solidFill>
                <a:latin typeface="Poppins"/>
                <a:ea typeface="Poppins"/>
                <a:cs typeface="Poppins"/>
                <a:sym typeface="Poppins"/>
              </a:rPr>
              <a:t>esign changes: severity 3 &amp; 4</a:t>
            </a:r>
            <a:endParaRPr>
              <a:solidFill>
                <a:srgbClr val="8CBA7A"/>
              </a:solidFill>
              <a:latin typeface="Poppins"/>
              <a:ea typeface="Poppins"/>
              <a:cs typeface="Poppins"/>
              <a:sym typeface="Poppins"/>
            </a:endParaRPr>
          </a:p>
        </p:txBody>
      </p:sp>
      <p:pic>
        <p:nvPicPr>
          <p:cNvPr id="116" name="Google Shape;116;p18"/>
          <p:cNvPicPr preferRelativeResize="0"/>
          <p:nvPr/>
        </p:nvPicPr>
        <p:blipFill>
          <a:blip r:embed="rId3">
            <a:alphaModFix/>
          </a:blip>
          <a:stretch>
            <a:fillRect/>
          </a:stretch>
        </p:blipFill>
        <p:spPr>
          <a:xfrm>
            <a:off x="473975" y="1281125"/>
            <a:ext cx="1800000" cy="3523200"/>
          </a:xfrm>
          <a:prstGeom prst="roundRect">
            <a:avLst>
              <a:gd fmla="val 16667" name="adj"/>
            </a:avLst>
          </a:prstGeom>
          <a:noFill/>
          <a:ln>
            <a:noFill/>
          </a:ln>
        </p:spPr>
      </p:pic>
      <p:sp>
        <p:nvSpPr>
          <p:cNvPr id="117" name="Google Shape;117;p18"/>
          <p:cNvSpPr txBox="1"/>
          <p:nvPr>
            <p:ph idx="1" type="body"/>
          </p:nvPr>
        </p:nvSpPr>
        <p:spPr>
          <a:xfrm>
            <a:off x="2580475"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Poppins"/>
                <a:ea typeface="Poppins"/>
                <a:cs typeface="Poppins"/>
                <a:sym typeface="Poppins"/>
              </a:rPr>
              <a:t>violation</a:t>
            </a:r>
            <a:endParaRPr sz="1600">
              <a:solidFill>
                <a:srgbClr val="990000"/>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Scattered layout is confusing, doesn’t add to design</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18" name="Google Shape;118;p18"/>
          <p:cNvSpPr txBox="1"/>
          <p:nvPr>
            <p:ph idx="1" type="body"/>
          </p:nvPr>
        </p:nvSpPr>
        <p:spPr>
          <a:xfrm>
            <a:off x="7280600"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8CBA7A"/>
                </a:solidFill>
                <a:latin typeface="Poppins"/>
                <a:ea typeface="Poppins"/>
                <a:cs typeface="Poppins"/>
                <a:sym typeface="Poppins"/>
              </a:rPr>
              <a:t>fix</a:t>
            </a:r>
            <a:endParaRPr sz="1600">
              <a:solidFill>
                <a:srgbClr val="8CBA7A"/>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Simplified to grid layout with vertical scroll to ease confusion</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19" name="Google Shape;119;p18"/>
          <p:cNvSpPr/>
          <p:nvPr/>
        </p:nvSpPr>
        <p:spPr>
          <a:xfrm>
            <a:off x="4370113" y="2766775"/>
            <a:ext cx="505500" cy="3021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rotWithShape="1">
          <a:blip r:embed="rId4">
            <a:alphaModFix/>
          </a:blip>
          <a:srcRect b="4393" l="30077" r="26972" t="4448"/>
          <a:stretch/>
        </p:blipFill>
        <p:spPr>
          <a:xfrm>
            <a:off x="5349240" y="1280160"/>
            <a:ext cx="1769400" cy="35205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CBA7A"/>
                </a:solidFill>
                <a:latin typeface="Poppins"/>
                <a:ea typeface="Poppins"/>
                <a:cs typeface="Poppins"/>
                <a:sym typeface="Poppins"/>
              </a:rPr>
              <a:t>me this week</a:t>
            </a:r>
            <a:r>
              <a:rPr lang="en">
                <a:solidFill>
                  <a:srgbClr val="8CBA7A"/>
                </a:solidFill>
                <a:latin typeface="Poppins"/>
                <a:ea typeface="Poppins"/>
                <a:cs typeface="Poppins"/>
                <a:sym typeface="Poppins"/>
              </a:rPr>
              <a:t> </a:t>
            </a:r>
            <a:r>
              <a:rPr lang="en">
                <a:solidFill>
                  <a:srgbClr val="00463C"/>
                </a:solidFill>
                <a:latin typeface="Poppins"/>
                <a:ea typeface="Poppins"/>
                <a:cs typeface="Poppins"/>
                <a:sym typeface="Poppins"/>
              </a:rPr>
              <a:t>design changes: severity 3 &amp; 4</a:t>
            </a:r>
            <a:endParaRPr>
              <a:solidFill>
                <a:srgbClr val="00463C"/>
              </a:solidFill>
              <a:latin typeface="Poppins"/>
              <a:ea typeface="Poppins"/>
              <a:cs typeface="Poppins"/>
              <a:sym typeface="Poppins"/>
            </a:endParaRPr>
          </a:p>
        </p:txBody>
      </p:sp>
      <p:sp>
        <p:nvSpPr>
          <p:cNvPr id="126" name="Google Shape;126;p19"/>
          <p:cNvSpPr txBox="1"/>
          <p:nvPr>
            <p:ph idx="1" type="body"/>
          </p:nvPr>
        </p:nvSpPr>
        <p:spPr>
          <a:xfrm>
            <a:off x="2580475"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Poppins"/>
                <a:ea typeface="Poppins"/>
                <a:cs typeface="Poppins"/>
                <a:sym typeface="Poppins"/>
              </a:rPr>
              <a:t>violation</a:t>
            </a:r>
            <a:endParaRPr sz="1600">
              <a:solidFill>
                <a:srgbClr val="990000"/>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Language “Ideally” makes it unclear if app always honors these preferences</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27" name="Google Shape;127;p19"/>
          <p:cNvSpPr txBox="1"/>
          <p:nvPr>
            <p:ph idx="1" type="body"/>
          </p:nvPr>
        </p:nvSpPr>
        <p:spPr>
          <a:xfrm>
            <a:off x="5510025" y="3477775"/>
            <a:ext cx="2980500" cy="10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8CBA7A"/>
                </a:solidFill>
                <a:latin typeface="Poppins"/>
                <a:ea typeface="Poppins"/>
                <a:cs typeface="Poppins"/>
                <a:sym typeface="Poppins"/>
              </a:rPr>
              <a:t>f</a:t>
            </a:r>
            <a:r>
              <a:rPr lang="en" sz="1600">
                <a:solidFill>
                  <a:srgbClr val="8CBA7A"/>
                </a:solidFill>
                <a:latin typeface="Poppins"/>
                <a:ea typeface="Poppins"/>
                <a:cs typeface="Poppins"/>
                <a:sym typeface="Poppins"/>
              </a:rPr>
              <a:t>ix</a:t>
            </a:r>
            <a:endParaRPr sz="1600">
              <a:solidFill>
                <a:srgbClr val="8CBA7A"/>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Added note that preferences are attempted to be met to imply that they are not guaranteed to be met</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28" name="Google Shape;128;p19"/>
          <p:cNvSpPr/>
          <p:nvPr/>
        </p:nvSpPr>
        <p:spPr>
          <a:xfrm>
            <a:off x="4370113" y="2766775"/>
            <a:ext cx="505500" cy="3021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9"/>
          <p:cNvPicPr preferRelativeResize="0"/>
          <p:nvPr/>
        </p:nvPicPr>
        <p:blipFill>
          <a:blip r:embed="rId3">
            <a:alphaModFix/>
          </a:blip>
          <a:stretch>
            <a:fillRect/>
          </a:stretch>
        </p:blipFill>
        <p:spPr>
          <a:xfrm>
            <a:off x="475488" y="1277112"/>
            <a:ext cx="1760100" cy="3520500"/>
          </a:xfrm>
          <a:prstGeom prst="roundRect">
            <a:avLst>
              <a:gd fmla="val 16667" name="adj"/>
            </a:avLst>
          </a:prstGeom>
          <a:noFill/>
          <a:ln>
            <a:noFill/>
          </a:ln>
        </p:spPr>
      </p:pic>
      <p:pic>
        <p:nvPicPr>
          <p:cNvPr id="130" name="Google Shape;130;p19"/>
          <p:cNvPicPr preferRelativeResize="0"/>
          <p:nvPr/>
        </p:nvPicPr>
        <p:blipFill rotWithShape="1">
          <a:blip r:embed="rId4">
            <a:alphaModFix/>
          </a:blip>
          <a:srcRect b="70350" l="2108" r="3346" t="1167"/>
          <a:stretch/>
        </p:blipFill>
        <p:spPr>
          <a:xfrm>
            <a:off x="5510025" y="1581900"/>
            <a:ext cx="2980500" cy="1758600"/>
          </a:xfrm>
          <a:prstGeom prst="round2SameRect">
            <a:avLst>
              <a:gd fmla="val 16667" name="adj1"/>
              <a:gd fmla="val 0" name="adj2"/>
            </a:avLst>
          </a:prstGeom>
          <a:noFill/>
          <a:ln>
            <a:noFill/>
          </a:ln>
        </p:spPr>
      </p:pic>
      <p:sp>
        <p:nvSpPr>
          <p:cNvPr id="131" name="Google Shape;131;p19"/>
          <p:cNvSpPr/>
          <p:nvPr/>
        </p:nvSpPr>
        <p:spPr>
          <a:xfrm>
            <a:off x="5643825" y="2329975"/>
            <a:ext cx="2712900" cy="4368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CBA7A"/>
                </a:solidFill>
                <a:latin typeface="Poppins"/>
                <a:ea typeface="Poppins"/>
                <a:cs typeface="Poppins"/>
                <a:sym typeface="Poppins"/>
              </a:rPr>
              <a:t>s</a:t>
            </a:r>
            <a:r>
              <a:rPr lang="en">
                <a:solidFill>
                  <a:srgbClr val="8CBA7A"/>
                </a:solidFill>
                <a:latin typeface="Poppins"/>
                <a:ea typeface="Poppins"/>
                <a:cs typeface="Poppins"/>
                <a:sym typeface="Poppins"/>
              </a:rPr>
              <a:t>ingle friend</a:t>
            </a:r>
            <a:r>
              <a:rPr lang="en">
                <a:solidFill>
                  <a:srgbClr val="8CBA7A"/>
                </a:solidFill>
                <a:latin typeface="Poppins"/>
                <a:ea typeface="Poppins"/>
                <a:cs typeface="Poppins"/>
                <a:sym typeface="Poppins"/>
              </a:rPr>
              <a:t> </a:t>
            </a:r>
            <a:r>
              <a:rPr lang="en">
                <a:solidFill>
                  <a:srgbClr val="00463C"/>
                </a:solidFill>
                <a:latin typeface="Poppins"/>
                <a:ea typeface="Poppins"/>
                <a:cs typeface="Poppins"/>
                <a:sym typeface="Poppins"/>
              </a:rPr>
              <a:t>design changes: severity 3 &amp; 4</a:t>
            </a:r>
            <a:endParaRPr>
              <a:solidFill>
                <a:srgbClr val="00463C"/>
              </a:solidFill>
              <a:latin typeface="Poppins"/>
              <a:ea typeface="Poppins"/>
              <a:cs typeface="Poppins"/>
              <a:sym typeface="Poppins"/>
            </a:endParaRPr>
          </a:p>
        </p:txBody>
      </p:sp>
      <p:sp>
        <p:nvSpPr>
          <p:cNvPr id="137" name="Google Shape;137;p20"/>
          <p:cNvSpPr txBox="1"/>
          <p:nvPr>
            <p:ph idx="1" type="body"/>
          </p:nvPr>
        </p:nvSpPr>
        <p:spPr>
          <a:xfrm>
            <a:off x="2580475"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Poppins"/>
                <a:ea typeface="Poppins"/>
                <a:cs typeface="Poppins"/>
                <a:sym typeface="Poppins"/>
              </a:rPr>
              <a:t>violation</a:t>
            </a:r>
            <a:endParaRPr sz="1600">
              <a:solidFill>
                <a:srgbClr val="990000"/>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Unclear what is being shared with friend and what is just for you, conflicts with privacy value</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38" name="Google Shape;138;p20"/>
          <p:cNvSpPr txBox="1"/>
          <p:nvPr>
            <p:ph idx="1" type="body"/>
          </p:nvPr>
        </p:nvSpPr>
        <p:spPr>
          <a:xfrm>
            <a:off x="7356800"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8CBA7A"/>
                </a:solidFill>
                <a:latin typeface="Poppins"/>
                <a:ea typeface="Poppins"/>
                <a:cs typeface="Poppins"/>
                <a:sym typeface="Poppins"/>
              </a:rPr>
              <a:t>fix</a:t>
            </a:r>
            <a:r>
              <a:rPr baseline="30000" lang="en" sz="1600">
                <a:solidFill>
                  <a:srgbClr val="8CBA7A"/>
                </a:solidFill>
                <a:latin typeface="Poppins"/>
                <a:ea typeface="Poppins"/>
                <a:cs typeface="Poppins"/>
                <a:sym typeface="Poppins"/>
              </a:rPr>
              <a:t>1</a:t>
            </a:r>
            <a:endParaRPr baseline="30000" sz="1600">
              <a:solidFill>
                <a:srgbClr val="8CBA7A"/>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Add text clarifications on reflection page to specify what is shared vs. what is just for user</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39" name="Google Shape;139;p20"/>
          <p:cNvSpPr/>
          <p:nvPr/>
        </p:nvSpPr>
        <p:spPr>
          <a:xfrm>
            <a:off x="4370113" y="2766775"/>
            <a:ext cx="505500" cy="3021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0"/>
          <p:cNvPicPr preferRelativeResize="0"/>
          <p:nvPr/>
        </p:nvPicPr>
        <p:blipFill>
          <a:blip r:embed="rId3">
            <a:alphaModFix/>
          </a:blip>
          <a:stretch>
            <a:fillRect/>
          </a:stretch>
        </p:blipFill>
        <p:spPr>
          <a:xfrm>
            <a:off x="475488" y="1277112"/>
            <a:ext cx="1797300" cy="3520500"/>
          </a:xfrm>
          <a:prstGeom prst="roundRect">
            <a:avLst>
              <a:gd fmla="val 16667" name="adj"/>
            </a:avLst>
          </a:prstGeom>
          <a:noFill/>
          <a:ln>
            <a:noFill/>
          </a:ln>
        </p:spPr>
      </p:pic>
      <p:pic>
        <p:nvPicPr>
          <p:cNvPr id="141" name="Google Shape;141;p20"/>
          <p:cNvPicPr preferRelativeResize="0"/>
          <p:nvPr/>
        </p:nvPicPr>
        <p:blipFill>
          <a:blip r:embed="rId4">
            <a:alphaModFix/>
          </a:blip>
          <a:stretch>
            <a:fillRect/>
          </a:stretch>
        </p:blipFill>
        <p:spPr>
          <a:xfrm>
            <a:off x="5349240" y="1277112"/>
            <a:ext cx="1760100" cy="3520500"/>
          </a:xfrm>
          <a:prstGeom prst="roundRect">
            <a:avLst>
              <a:gd fmla="val 16667" name="adj"/>
            </a:avLst>
          </a:prstGeom>
          <a:noFill/>
          <a:ln>
            <a:noFill/>
          </a:ln>
        </p:spPr>
      </p:pic>
      <p:sp>
        <p:nvSpPr>
          <p:cNvPr id="142" name="Google Shape;142;p20"/>
          <p:cNvSpPr txBox="1"/>
          <p:nvPr>
            <p:ph idx="1" type="body"/>
          </p:nvPr>
        </p:nvSpPr>
        <p:spPr>
          <a:xfrm>
            <a:off x="83175" y="4796700"/>
            <a:ext cx="8520600" cy="346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900">
                <a:solidFill>
                  <a:schemeClr val="dk1"/>
                </a:solidFill>
                <a:latin typeface="Open Sans"/>
                <a:ea typeface="Open Sans"/>
                <a:cs typeface="Open Sans"/>
                <a:sym typeface="Open Sans"/>
              </a:rPr>
              <a:t>1. Additional changes in revised design are minor changes </a:t>
            </a:r>
            <a:r>
              <a:rPr lang="en" sz="900">
                <a:solidFill>
                  <a:schemeClr val="dk1"/>
                </a:solidFill>
                <a:latin typeface="Open Sans"/>
                <a:ea typeface="Open Sans"/>
                <a:cs typeface="Open Sans"/>
                <a:sym typeface="Open Sans"/>
              </a:rPr>
              <a:t>detailed</a:t>
            </a:r>
            <a:r>
              <a:rPr lang="en" sz="900">
                <a:solidFill>
                  <a:schemeClr val="dk1"/>
                </a:solidFill>
                <a:latin typeface="Open Sans"/>
                <a:ea typeface="Open Sans"/>
                <a:cs typeface="Open Sans"/>
                <a:sym typeface="Open Sans"/>
              </a:rPr>
              <a:t> in appendix</a:t>
            </a:r>
            <a:endParaRPr sz="900">
              <a:solidFill>
                <a:schemeClr val="dk1"/>
              </a:solidFill>
              <a:latin typeface="Open Sans"/>
              <a:ea typeface="Open Sans"/>
              <a:cs typeface="Open Sans"/>
              <a:sym typeface="Open Sans"/>
            </a:endParaRPr>
          </a:p>
        </p:txBody>
      </p:sp>
      <p:sp>
        <p:nvSpPr>
          <p:cNvPr id="143" name="Google Shape;143;p20"/>
          <p:cNvSpPr/>
          <p:nvPr/>
        </p:nvSpPr>
        <p:spPr>
          <a:xfrm>
            <a:off x="5471800" y="4171400"/>
            <a:ext cx="1515000" cy="2433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471800" y="2212650"/>
            <a:ext cx="1515000" cy="1821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3E7"/>
        </a:solidFill>
      </p:bgPr>
    </p:bg>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b="0" l="21883" r="15593" t="0"/>
          <a:stretch/>
        </p:blipFill>
        <p:spPr>
          <a:xfrm>
            <a:off x="5007750" y="1041525"/>
            <a:ext cx="2482950" cy="3991675"/>
          </a:xfrm>
          <a:prstGeom prst="rect">
            <a:avLst/>
          </a:prstGeom>
          <a:noFill/>
          <a:ln>
            <a:noFill/>
          </a:ln>
        </p:spPr>
      </p:pic>
      <p:sp>
        <p:nvSpPr>
          <p:cNvPr id="150" name="Google Shape;15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CBA7A"/>
                </a:solidFill>
                <a:latin typeface="Poppins"/>
                <a:ea typeface="Poppins"/>
                <a:cs typeface="Poppins"/>
                <a:sym typeface="Poppins"/>
              </a:rPr>
              <a:t>m</a:t>
            </a:r>
            <a:r>
              <a:rPr lang="en">
                <a:solidFill>
                  <a:srgbClr val="8CBA7A"/>
                </a:solidFill>
                <a:latin typeface="Poppins"/>
                <a:ea typeface="Poppins"/>
                <a:cs typeface="Poppins"/>
                <a:sym typeface="Poppins"/>
              </a:rPr>
              <a:t>y hangouts</a:t>
            </a:r>
            <a:r>
              <a:rPr lang="en">
                <a:solidFill>
                  <a:srgbClr val="8CBA7A"/>
                </a:solidFill>
                <a:latin typeface="Poppins"/>
                <a:ea typeface="Poppins"/>
                <a:cs typeface="Poppins"/>
                <a:sym typeface="Poppins"/>
              </a:rPr>
              <a:t> </a:t>
            </a:r>
            <a:r>
              <a:rPr lang="en">
                <a:solidFill>
                  <a:srgbClr val="00463C"/>
                </a:solidFill>
                <a:latin typeface="Poppins"/>
                <a:ea typeface="Poppins"/>
                <a:cs typeface="Poppins"/>
                <a:sym typeface="Poppins"/>
              </a:rPr>
              <a:t>design changes: severity 3 &amp; 4</a:t>
            </a:r>
            <a:endParaRPr>
              <a:solidFill>
                <a:srgbClr val="00463C"/>
              </a:solidFill>
              <a:latin typeface="Poppins"/>
              <a:ea typeface="Poppins"/>
              <a:cs typeface="Poppins"/>
              <a:sym typeface="Poppins"/>
            </a:endParaRPr>
          </a:p>
        </p:txBody>
      </p:sp>
      <p:sp>
        <p:nvSpPr>
          <p:cNvPr id="151" name="Google Shape;151;p21"/>
          <p:cNvSpPr txBox="1"/>
          <p:nvPr>
            <p:ph idx="1" type="body"/>
          </p:nvPr>
        </p:nvSpPr>
        <p:spPr>
          <a:xfrm>
            <a:off x="2580475"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0000"/>
                </a:solidFill>
                <a:latin typeface="Poppins"/>
                <a:ea typeface="Poppins"/>
                <a:cs typeface="Poppins"/>
                <a:sym typeface="Poppins"/>
              </a:rPr>
              <a:t>violation</a:t>
            </a:r>
            <a:endParaRPr sz="1600">
              <a:solidFill>
                <a:srgbClr val="990000"/>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Text/color combination on Reflect and View buttons are hard to read, fail color different/color contrast tests</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52" name="Google Shape;152;p21"/>
          <p:cNvSpPr txBox="1"/>
          <p:nvPr>
            <p:ph idx="1" type="body"/>
          </p:nvPr>
        </p:nvSpPr>
        <p:spPr>
          <a:xfrm>
            <a:off x="7356800" y="1204925"/>
            <a:ext cx="1407600" cy="13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8CBA7A"/>
                </a:solidFill>
                <a:latin typeface="Poppins"/>
                <a:ea typeface="Poppins"/>
                <a:cs typeface="Poppins"/>
                <a:sym typeface="Poppins"/>
              </a:rPr>
              <a:t>fix</a:t>
            </a:r>
            <a:endParaRPr sz="1600">
              <a:solidFill>
                <a:srgbClr val="8CBA7A"/>
              </a:solidFill>
              <a:latin typeface="Poppins"/>
              <a:ea typeface="Poppins"/>
              <a:cs typeface="Poppins"/>
              <a:sym typeface="Poppins"/>
            </a:endParaRPr>
          </a:p>
          <a:p>
            <a:pPr indent="0" lvl="0" marL="0" rtl="0" algn="l">
              <a:spcBef>
                <a:spcPts val="500"/>
              </a:spcBef>
              <a:spcAft>
                <a:spcPts val="0"/>
              </a:spcAft>
              <a:buNone/>
            </a:pPr>
            <a:r>
              <a:rPr lang="en" sz="1200">
                <a:solidFill>
                  <a:schemeClr val="dk1"/>
                </a:solidFill>
                <a:latin typeface="Open Sans"/>
                <a:ea typeface="Open Sans"/>
                <a:cs typeface="Open Sans"/>
                <a:sym typeface="Open Sans"/>
              </a:rPr>
              <a:t>Modified color combinations to ensure greater contrast between background and text</a:t>
            </a:r>
            <a:endParaRPr sz="1200">
              <a:solidFill>
                <a:schemeClr val="dk1"/>
              </a:solidFill>
              <a:latin typeface="Open Sans"/>
              <a:ea typeface="Open Sans"/>
              <a:cs typeface="Open Sans"/>
              <a:sym typeface="Open Sans"/>
            </a:endParaRPr>
          </a:p>
          <a:p>
            <a:pPr indent="0" lvl="0" marL="0" rtl="0" algn="l">
              <a:lnSpc>
                <a:spcPct val="115000"/>
              </a:lnSpc>
              <a:spcBef>
                <a:spcPts val="500"/>
              </a:spcBef>
              <a:spcAft>
                <a:spcPts val="0"/>
              </a:spcAft>
              <a:buNone/>
            </a:pPr>
            <a:r>
              <a:t/>
            </a:r>
            <a:endParaRPr sz="1400">
              <a:solidFill>
                <a:schemeClr val="dk1"/>
              </a:solidFill>
              <a:latin typeface="Open Sans"/>
              <a:ea typeface="Open Sans"/>
              <a:cs typeface="Open Sans"/>
              <a:sym typeface="Open Sans"/>
            </a:endParaRPr>
          </a:p>
          <a:p>
            <a:pPr indent="0" lvl="0" marL="0" rtl="0" algn="l">
              <a:lnSpc>
                <a:spcPct val="115000"/>
              </a:lnSpc>
              <a:spcBef>
                <a:spcPts val="500"/>
              </a:spcBef>
              <a:spcAft>
                <a:spcPts val="500"/>
              </a:spcAft>
              <a:buNone/>
            </a:pPr>
            <a:r>
              <a:t/>
            </a:r>
            <a:endParaRPr sz="1200">
              <a:solidFill>
                <a:schemeClr val="dk1"/>
              </a:solidFill>
              <a:latin typeface="Open Sans"/>
              <a:ea typeface="Open Sans"/>
              <a:cs typeface="Open Sans"/>
              <a:sym typeface="Open Sans"/>
            </a:endParaRPr>
          </a:p>
        </p:txBody>
      </p:sp>
      <p:sp>
        <p:nvSpPr>
          <p:cNvPr id="153" name="Google Shape;153;p21"/>
          <p:cNvSpPr/>
          <p:nvPr/>
        </p:nvSpPr>
        <p:spPr>
          <a:xfrm>
            <a:off x="4370113" y="2766775"/>
            <a:ext cx="505500" cy="3021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1"/>
          <p:cNvPicPr preferRelativeResize="0"/>
          <p:nvPr/>
        </p:nvPicPr>
        <p:blipFill>
          <a:blip r:embed="rId4">
            <a:alphaModFix/>
          </a:blip>
          <a:stretch>
            <a:fillRect/>
          </a:stretch>
        </p:blipFill>
        <p:spPr>
          <a:xfrm>
            <a:off x="475488" y="1277112"/>
            <a:ext cx="1788000" cy="3520500"/>
          </a:xfrm>
          <a:prstGeom prst="roundRect">
            <a:avLst>
              <a:gd fmla="val 16667" name="adj"/>
            </a:avLst>
          </a:prstGeom>
          <a:noFill/>
          <a:ln>
            <a:noFill/>
          </a:ln>
        </p:spPr>
      </p:pic>
      <p:pic>
        <p:nvPicPr>
          <p:cNvPr id="155" name="Google Shape;155;p21"/>
          <p:cNvPicPr preferRelativeResize="0"/>
          <p:nvPr/>
        </p:nvPicPr>
        <p:blipFill rotWithShape="1">
          <a:blip r:embed="rId5">
            <a:alphaModFix/>
          </a:blip>
          <a:srcRect b="2268" l="806" r="816" t="2828"/>
          <a:stretch/>
        </p:blipFill>
        <p:spPr>
          <a:xfrm>
            <a:off x="7432250" y="3446600"/>
            <a:ext cx="914400" cy="3750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56" name="Google Shape;156;p21"/>
          <p:cNvPicPr preferRelativeResize="0"/>
          <p:nvPr/>
        </p:nvPicPr>
        <p:blipFill rotWithShape="1">
          <a:blip r:embed="rId6">
            <a:alphaModFix/>
          </a:blip>
          <a:srcRect b="0" l="1106" r="930" t="2572"/>
          <a:stretch/>
        </p:blipFill>
        <p:spPr>
          <a:xfrm>
            <a:off x="7432250" y="4029200"/>
            <a:ext cx="914400" cy="384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157" name="Google Shape;157;p21"/>
          <p:cNvSpPr/>
          <p:nvPr/>
        </p:nvSpPr>
        <p:spPr>
          <a:xfrm rot="5400000">
            <a:off x="5940025" y="3082625"/>
            <a:ext cx="1479300" cy="479100"/>
          </a:xfrm>
          <a:prstGeom prst="ellipse">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